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1"/>
  </p:notesMasterIdLst>
  <p:sldIdLst>
    <p:sldId id="257" r:id="rId2"/>
    <p:sldId id="266" r:id="rId3"/>
    <p:sldId id="317" r:id="rId4"/>
    <p:sldId id="261" r:id="rId5"/>
    <p:sldId id="311" r:id="rId6"/>
    <p:sldId id="314" r:id="rId7"/>
    <p:sldId id="313" r:id="rId8"/>
    <p:sldId id="312" r:id="rId9"/>
    <p:sldId id="315" r:id="rId10"/>
    <p:sldId id="333" r:id="rId11"/>
    <p:sldId id="316" r:id="rId12"/>
    <p:sldId id="260" r:id="rId13"/>
    <p:sldId id="318" r:id="rId14"/>
    <p:sldId id="319" r:id="rId15"/>
    <p:sldId id="320" r:id="rId16"/>
    <p:sldId id="321" r:id="rId17"/>
    <p:sldId id="332" r:id="rId18"/>
    <p:sldId id="322" r:id="rId19"/>
    <p:sldId id="324" r:id="rId20"/>
    <p:sldId id="323" r:id="rId21"/>
    <p:sldId id="325" r:id="rId22"/>
    <p:sldId id="328" r:id="rId23"/>
    <p:sldId id="326" r:id="rId24"/>
    <p:sldId id="327" r:id="rId25"/>
    <p:sldId id="329" r:id="rId26"/>
    <p:sldId id="330" r:id="rId27"/>
    <p:sldId id="336" r:id="rId28"/>
    <p:sldId id="331" r:id="rId29"/>
    <p:sldId id="335" r:id="rId30"/>
  </p:sldIdLst>
  <p:sldSz cx="9144000" cy="5143500" type="screen16x9"/>
  <p:notesSz cx="6858000" cy="9144000"/>
  <p:embeddedFontLst>
    <p:embeddedFont>
      <p:font typeface="Catamaran" panose="020B0604020202020204" charset="0"/>
      <p:regular r:id="rId32"/>
      <p:bold r:id="rId33"/>
    </p:embeddedFont>
    <p:embeddedFont>
      <p:font typeface="DM Sans" pitchFamily="2" charset="0"/>
      <p:regular r:id="rId34"/>
      <p:bold r:id="rId35"/>
      <p:italic r:id="rId36"/>
      <p:boldItalic r:id="rId37"/>
    </p:embeddedFont>
    <p:embeddedFont>
      <p:font typeface="Libre Franklin Medium" pitchFamily="2" charset="0"/>
      <p:regular r:id="rId38"/>
      <p:italic r:id="rId39"/>
    </p:embeddedFont>
    <p:embeddedFont>
      <p:font typeface="Nunito Light" pitchFamily="2" charset="0"/>
      <p:regular r:id="rId40"/>
      <p:italic r:id="rId41"/>
    </p:embeddedFont>
    <p:embeddedFont>
      <p:font typeface="Sora"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ya LEMKHARBECH" initials="YL" lastIdx="1" clrIdx="0">
    <p:extLst>
      <p:ext uri="{19B8F6BF-5375-455C-9EA6-DF929625EA0E}">
        <p15:presenceInfo xmlns:p15="http://schemas.microsoft.com/office/powerpoint/2012/main" userId="S::y.lemkharbech598@edu.uca.ma::fc2e9f3b-982a-4b51-aef5-b1083632a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EC17F-C9F0-440B-B1E8-D9710F394D9D}">
  <a:tblStyle styleId="{57EEC17F-C9F0-440B-B1E8-D9710F394D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0408" autoAdjust="0"/>
  </p:normalViewPr>
  <p:slideViewPr>
    <p:cSldViewPr snapToGrid="0">
      <p:cViewPr varScale="1">
        <p:scale>
          <a:sx n="70" d="100"/>
          <a:sy n="70" d="100"/>
        </p:scale>
        <p:origin x="408"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12T15:53:58.652" idx="1">
    <p:pos x="10" y="10"/>
    <p:text>dsqdsqsdsd</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884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Yahya </a:t>
            </a:r>
            <a:r>
              <a:rPr lang="fr-FR" dirty="0" err="1"/>
              <a:t>lemkharbec</a:t>
            </a:r>
            <a:endParaRPr dirty="0"/>
          </a:p>
        </p:txBody>
      </p:sp>
    </p:spTree>
    <p:extLst>
      <p:ext uri="{BB962C8B-B14F-4D97-AF65-F5344CB8AC3E}">
        <p14:creationId xmlns:p14="http://schemas.microsoft.com/office/powerpoint/2010/main" val="3124136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dazza</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19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622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2925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72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Difficulté de restreindre certaines opérations :</a:t>
            </a:r>
            <a:r>
              <a:rPr lang="fr-FR" dirty="0"/>
              <a:t> Lorsque vous utilisez le modèle Composite, il peut être difficile de restreindre certaines opérations spécifiques à certains types d'objets dans la hiérarchie. Par exemple, si vous souhaitez limiter une opération à s'appliquer uniquement aux feuilles de l'arborescence et pas aux composites, cela peut être compliqué à implémenter sans violer le principe d'encapsulation.</a:t>
            </a:r>
            <a:endParaRPr dirty="0"/>
          </a:p>
        </p:txBody>
      </p:sp>
    </p:spTree>
    <p:extLst>
      <p:ext uri="{BB962C8B-B14F-4D97-AF65-F5344CB8AC3E}">
        <p14:creationId xmlns:p14="http://schemas.microsoft.com/office/powerpoint/2010/main" val="441116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31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83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0034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635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7806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Reparer</a:t>
            </a:r>
            <a:r>
              <a:rPr lang="fr-FR" dirty="0"/>
              <a:t> </a:t>
            </a:r>
            <a:r>
              <a:rPr lang="fr-FR" dirty="0" err="1"/>
              <a:t>telephone</a:t>
            </a:r>
            <a:endParaRPr dirty="0"/>
          </a:p>
        </p:txBody>
      </p:sp>
    </p:spTree>
    <p:extLst>
      <p:ext uri="{BB962C8B-B14F-4D97-AF65-F5344CB8AC3E}">
        <p14:creationId xmlns:p14="http://schemas.microsoft.com/office/powerpoint/2010/main" val="1011287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131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209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757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6057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6504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84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1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Lors de notre processus de développement, nous faisons face à plusieurs problèmes majeurs</a:t>
            </a:r>
            <a:br>
              <a:rPr lang="fr-FR" dirty="0"/>
            </a:br>
            <a:r>
              <a:rPr lang="fr-FR" b="1" dirty="0" err="1"/>
              <a:t>duplicayion</a:t>
            </a:r>
            <a:r>
              <a:rPr lang="fr-FR" b="1" dirty="0"/>
              <a:t> du code </a:t>
            </a:r>
            <a:r>
              <a:rPr lang="fr-FR" dirty="0"/>
              <a:t>:Cela se traduit par la répétition de lignes de code similaires, ce qui entraîne non seulement une perte de temps, mais aussi des risques d'erreurs et de difficultés de maintenance.</a:t>
            </a:r>
          </a:p>
          <a:p>
            <a:pPr marL="0" lvl="0" indent="0" algn="l" rtl="0">
              <a:spcBef>
                <a:spcPts val="0"/>
              </a:spcBef>
              <a:spcAft>
                <a:spcPts val="0"/>
              </a:spcAft>
              <a:buNone/>
            </a:pPr>
            <a:r>
              <a:rPr lang="fr-FR" b="1" dirty="0" err="1"/>
              <a:t>Complixité</a:t>
            </a:r>
            <a:r>
              <a:rPr lang="fr-FR" b="1" dirty="0"/>
              <a:t> </a:t>
            </a:r>
            <a:r>
              <a:rPr lang="fr-FR" b="1" dirty="0" err="1"/>
              <a:t>accure</a:t>
            </a:r>
            <a:r>
              <a:rPr lang="fr-FR" b="1" dirty="0"/>
              <a:t>:. </a:t>
            </a:r>
            <a:r>
              <a:rPr lang="fr-FR" dirty="0"/>
              <a:t>À mesure que nos projets évoluent, la structure et l'organisation du code deviennent plus compliquées, ce qui rend la compréhension et la modification du code plus difficiles. </a:t>
            </a:r>
          </a:p>
          <a:p>
            <a:pPr marL="0" lvl="0" indent="0" algn="l" rtl="0">
              <a:spcBef>
                <a:spcPts val="0"/>
              </a:spcBef>
              <a:spcAft>
                <a:spcPts val="0"/>
              </a:spcAft>
              <a:buNone/>
            </a:pPr>
            <a:r>
              <a:rPr lang="fr-FR" b="1" dirty="0"/>
              <a:t>Faible </a:t>
            </a:r>
            <a:r>
              <a:rPr lang="fr-FR" b="1" dirty="0" err="1"/>
              <a:t>extensibilié:</a:t>
            </a:r>
            <a:r>
              <a:rPr lang="fr-FR" dirty="0" err="1"/>
              <a:t>signifie</a:t>
            </a:r>
            <a:r>
              <a:rPr lang="fr-FR" dirty="0"/>
              <a:t> que nos conceptions initiales ne sont pas </a:t>
            </a:r>
            <a:r>
              <a:rPr lang="fr-FR" dirty="0" err="1"/>
              <a:t>faccilement</a:t>
            </a:r>
            <a:r>
              <a:rPr lang="fr-FR" dirty="0"/>
              <a:t> adaptables aux changements ou aux évolutions futures</a:t>
            </a:r>
          </a:p>
          <a:p>
            <a:pPr marL="0" lvl="0" indent="0" algn="l" rtl="0">
              <a:spcBef>
                <a:spcPts val="0"/>
              </a:spcBef>
              <a:spcAft>
                <a:spcPts val="0"/>
              </a:spcAft>
              <a:buNone/>
            </a:pPr>
            <a:r>
              <a:rPr lang="fr-FR" b="1" dirty="0"/>
              <a:t>Gestion </a:t>
            </a:r>
            <a:r>
              <a:rPr lang="fr-FR" b="1" dirty="0" err="1"/>
              <a:t>depandance:</a:t>
            </a:r>
            <a:r>
              <a:rPr lang="fr-FR" dirty="0" err="1"/>
              <a:t>Les</a:t>
            </a:r>
            <a:r>
              <a:rPr lang="fr-FR" dirty="0"/>
              <a:t> dépendances sont des éléments externes tels que des bibliothèques, des modules ou des </a:t>
            </a:r>
            <a:r>
              <a:rPr lang="fr-FR" dirty="0" err="1"/>
              <a:t>frameworks</a:t>
            </a:r>
            <a:r>
              <a:rPr lang="fr-FR" dirty="0"/>
              <a:t> utilisés dans notre développement. Lorsqu'elles ne sont pas gérées correctement, cela peut entraîner des problèmes de compatibilité</a:t>
            </a:r>
            <a:br>
              <a:rPr lang="fr-FR" dirty="0"/>
            </a:br>
            <a:br>
              <a:rPr lang="fr-FR"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Face à ces défis récurrents</a:t>
            </a:r>
            <a:br>
              <a:rPr lang="fr-FR" dirty="0"/>
            </a:br>
            <a:r>
              <a:rPr lang="fr-FR" dirty="0"/>
              <a:t>les design patterns se révèlent être des solutions structurées et éprouvées en conception logicielle."</a:t>
            </a:r>
            <a:endParaRPr dirty="0"/>
          </a:p>
        </p:txBody>
      </p:sp>
    </p:spTree>
    <p:extLst>
      <p:ext uri="{BB962C8B-B14F-4D97-AF65-F5344CB8AC3E}">
        <p14:creationId xmlns:p14="http://schemas.microsoft.com/office/powerpoint/2010/main" val="3474837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err="1"/>
              <a:t>Creation</a:t>
            </a:r>
            <a:r>
              <a:rPr lang="fr-FR" b="1" dirty="0"/>
              <a:t> </a:t>
            </a:r>
            <a:r>
              <a:rPr lang="fr-FR" dirty="0"/>
              <a:t>:fournissent des mécanismes de création d’objets qui augmentent la flexibilité et la réutilisation du code</a:t>
            </a:r>
          </a:p>
          <a:p>
            <a:pPr marL="0" lvl="0" indent="0" algn="l" rtl="0">
              <a:spcBef>
                <a:spcPts val="0"/>
              </a:spcBef>
              <a:spcAft>
                <a:spcPts val="0"/>
              </a:spcAft>
              <a:buNone/>
            </a:pPr>
            <a:r>
              <a:rPr lang="fr-FR" b="1" dirty="0"/>
              <a:t>Structurelle :</a:t>
            </a:r>
            <a:r>
              <a:rPr lang="fr-FR" dirty="0"/>
              <a:t>nous guident pour assembler des objets et des classes en de plus grandes structures tout en gardant celles-ci flexibles et efficaces.</a:t>
            </a:r>
          </a:p>
          <a:p>
            <a:pPr marL="0" lvl="0" indent="0" algn="l" rtl="0">
              <a:spcBef>
                <a:spcPts val="0"/>
              </a:spcBef>
              <a:spcAft>
                <a:spcPts val="0"/>
              </a:spcAft>
              <a:buNone/>
            </a:pPr>
            <a:r>
              <a:rPr lang="fr-FR" b="1" dirty="0"/>
              <a:t>Comportementaux</a:t>
            </a:r>
            <a:r>
              <a:rPr lang="fr-FR" dirty="0"/>
              <a:t>; s’occupent des algorithmes et de la répartition des responsabilités entre les objets.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52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57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330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607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3225" y="1800849"/>
            <a:ext cx="5614800" cy="940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225" y="810211"/>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18" name="Google Shape;18;p3"/>
          <p:cNvSpPr txBox="1">
            <a:spLocks noGrp="1"/>
          </p:cNvSpPr>
          <p:nvPr>
            <p:ph type="subTitle" idx="1"/>
          </p:nvPr>
        </p:nvSpPr>
        <p:spPr>
          <a:xfrm>
            <a:off x="713225" y="4116644"/>
            <a:ext cx="3840900" cy="42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9" name="Google Shape;19;p3"/>
          <p:cNvCxnSpPr/>
          <p:nvPr/>
        </p:nvCxnSpPr>
        <p:spPr>
          <a:xfrm rot="10800000">
            <a:off x="7076750" y="3250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20" name="Google Shape;20;p3"/>
          <p:cNvSpPr/>
          <p:nvPr/>
        </p:nvSpPr>
        <p:spPr>
          <a:xfrm flipH="1">
            <a:off x="8252123" y="238617"/>
            <a:ext cx="172800" cy="17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225402" flipH="1">
            <a:off x="7334144" y="158223"/>
            <a:ext cx="333568" cy="333568"/>
          </a:xfrm>
          <a:prstGeom prst="star4">
            <a:avLst>
              <a:gd name="adj" fmla="val 869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758042" y="168263"/>
            <a:ext cx="313500" cy="313500"/>
          </a:xfrm>
          <a:prstGeom prst="star12">
            <a:avLst>
              <a:gd name="adj" fmla="val 217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4790850"/>
            <a:ext cx="9144000" cy="352800"/>
          </a:xfrm>
          <a:prstGeom prst="rect">
            <a:avLst/>
          </a:prstGeom>
          <a:solidFill>
            <a:srgbClr val="95A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b="1"/>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4"/>
          <p:cNvSpPr txBox="1">
            <a:spLocks noGrp="1"/>
          </p:cNvSpPr>
          <p:nvPr>
            <p:ph type="body" idx="1"/>
          </p:nvPr>
        </p:nvSpPr>
        <p:spPr>
          <a:xfrm>
            <a:off x="720000" y="1136935"/>
            <a:ext cx="7704000" cy="41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cxnSp>
        <p:nvCxnSpPr>
          <p:cNvPr id="27" name="Google Shape;27;p4"/>
          <p:cNvCxnSpPr/>
          <p:nvPr/>
        </p:nvCxnSpPr>
        <p:spPr>
          <a:xfrm rot="10800000">
            <a:off x="7076750" y="47988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28" name="Google Shape;28;p4"/>
          <p:cNvSpPr/>
          <p:nvPr/>
        </p:nvSpPr>
        <p:spPr>
          <a:xfrm flipH="1">
            <a:off x="8252123" y="4712417"/>
            <a:ext cx="172800" cy="17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225402" flipH="1">
            <a:off x="7334144" y="4632023"/>
            <a:ext cx="333568" cy="333568"/>
          </a:xfrm>
          <a:prstGeom prst="star4">
            <a:avLst>
              <a:gd name="adj" fmla="val 869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flipH="1">
            <a:off x="7758042" y="4642063"/>
            <a:ext cx="313500" cy="313500"/>
          </a:xfrm>
          <a:prstGeom prst="star12">
            <a:avLst>
              <a:gd name="adj" fmla="val 217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5" name="Google Shape;175;p23"/>
          <p:cNvSpPr txBox="1">
            <a:spLocks noGrp="1"/>
          </p:cNvSpPr>
          <p:nvPr>
            <p:ph type="subTitle" idx="1"/>
          </p:nvPr>
        </p:nvSpPr>
        <p:spPr>
          <a:xfrm>
            <a:off x="4863830" y="1946525"/>
            <a:ext cx="3567000" cy="16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3"/>
          <p:cNvSpPr txBox="1">
            <a:spLocks noGrp="1"/>
          </p:cNvSpPr>
          <p:nvPr>
            <p:ph type="subTitle" idx="2"/>
          </p:nvPr>
        </p:nvSpPr>
        <p:spPr>
          <a:xfrm>
            <a:off x="726825" y="1946525"/>
            <a:ext cx="3567000" cy="16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3"/>
          <p:cNvSpPr/>
          <p:nvPr/>
        </p:nvSpPr>
        <p:spPr>
          <a:xfrm>
            <a:off x="0" y="4790850"/>
            <a:ext cx="9144000" cy="352800"/>
          </a:xfrm>
          <a:prstGeom prst="rect">
            <a:avLst/>
          </a:prstGeom>
          <a:solidFill>
            <a:srgbClr val="95A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23"/>
          <p:cNvCxnSpPr/>
          <p:nvPr/>
        </p:nvCxnSpPr>
        <p:spPr>
          <a:xfrm>
            <a:off x="-47300" y="47988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179" name="Google Shape;179;p23"/>
          <p:cNvSpPr/>
          <p:nvPr/>
        </p:nvSpPr>
        <p:spPr>
          <a:xfrm>
            <a:off x="713227" y="4712417"/>
            <a:ext cx="172800" cy="17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rot="-1225402">
            <a:off x="1470438" y="4632023"/>
            <a:ext cx="333568" cy="333568"/>
          </a:xfrm>
          <a:prstGeom prst="star4">
            <a:avLst>
              <a:gd name="adj" fmla="val 869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1066608" y="4642063"/>
            <a:ext cx="313500" cy="313500"/>
          </a:xfrm>
          <a:prstGeom prst="star12">
            <a:avLst>
              <a:gd name="adj" fmla="val 217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8" name="Google Shape;238;p28"/>
          <p:cNvSpPr txBox="1">
            <a:spLocks noGrp="1"/>
          </p:cNvSpPr>
          <p:nvPr>
            <p:ph type="subTitle" idx="1"/>
          </p:nvPr>
        </p:nvSpPr>
        <p:spPr>
          <a:xfrm>
            <a:off x="720000" y="2059551"/>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8"/>
          <p:cNvSpPr txBox="1">
            <a:spLocks noGrp="1"/>
          </p:cNvSpPr>
          <p:nvPr>
            <p:ph type="subTitle" idx="2"/>
          </p:nvPr>
        </p:nvSpPr>
        <p:spPr>
          <a:xfrm>
            <a:off x="3467405" y="2059551"/>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8"/>
          <p:cNvSpPr txBox="1">
            <a:spLocks noGrp="1"/>
          </p:cNvSpPr>
          <p:nvPr>
            <p:ph type="subTitle" idx="3"/>
          </p:nvPr>
        </p:nvSpPr>
        <p:spPr>
          <a:xfrm>
            <a:off x="720000" y="3579425"/>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8"/>
          <p:cNvSpPr txBox="1">
            <a:spLocks noGrp="1"/>
          </p:cNvSpPr>
          <p:nvPr>
            <p:ph type="subTitle" idx="4"/>
          </p:nvPr>
        </p:nvSpPr>
        <p:spPr>
          <a:xfrm>
            <a:off x="3467405" y="3579425"/>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8"/>
          <p:cNvSpPr txBox="1">
            <a:spLocks noGrp="1"/>
          </p:cNvSpPr>
          <p:nvPr>
            <p:ph type="subTitle" idx="5"/>
          </p:nvPr>
        </p:nvSpPr>
        <p:spPr>
          <a:xfrm>
            <a:off x="6214809" y="2059551"/>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8"/>
          <p:cNvSpPr txBox="1">
            <a:spLocks noGrp="1"/>
          </p:cNvSpPr>
          <p:nvPr>
            <p:ph type="subTitle" idx="6"/>
          </p:nvPr>
        </p:nvSpPr>
        <p:spPr>
          <a:xfrm>
            <a:off x="6214809" y="3579425"/>
            <a:ext cx="22092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28"/>
          <p:cNvSpPr txBox="1">
            <a:spLocks noGrp="1"/>
          </p:cNvSpPr>
          <p:nvPr>
            <p:ph type="subTitle" idx="7"/>
          </p:nvPr>
        </p:nvSpPr>
        <p:spPr>
          <a:xfrm>
            <a:off x="724350" y="156695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5" name="Google Shape;245;p28"/>
          <p:cNvSpPr txBox="1">
            <a:spLocks noGrp="1"/>
          </p:cNvSpPr>
          <p:nvPr>
            <p:ph type="subTitle" idx="8"/>
          </p:nvPr>
        </p:nvSpPr>
        <p:spPr>
          <a:xfrm>
            <a:off x="3471750" y="156695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6" name="Google Shape;246;p28"/>
          <p:cNvSpPr txBox="1">
            <a:spLocks noGrp="1"/>
          </p:cNvSpPr>
          <p:nvPr>
            <p:ph type="subTitle" idx="9"/>
          </p:nvPr>
        </p:nvSpPr>
        <p:spPr>
          <a:xfrm>
            <a:off x="6219150" y="156695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7" name="Google Shape;247;p28"/>
          <p:cNvSpPr txBox="1">
            <a:spLocks noGrp="1"/>
          </p:cNvSpPr>
          <p:nvPr>
            <p:ph type="subTitle" idx="13"/>
          </p:nvPr>
        </p:nvSpPr>
        <p:spPr>
          <a:xfrm>
            <a:off x="724350" y="308680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8" name="Google Shape;248;p28"/>
          <p:cNvSpPr txBox="1">
            <a:spLocks noGrp="1"/>
          </p:cNvSpPr>
          <p:nvPr>
            <p:ph type="subTitle" idx="14"/>
          </p:nvPr>
        </p:nvSpPr>
        <p:spPr>
          <a:xfrm>
            <a:off x="3471750" y="308680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9" name="Google Shape;249;p28"/>
          <p:cNvSpPr txBox="1">
            <a:spLocks noGrp="1"/>
          </p:cNvSpPr>
          <p:nvPr>
            <p:ph type="subTitle" idx="15"/>
          </p:nvPr>
        </p:nvSpPr>
        <p:spPr>
          <a:xfrm>
            <a:off x="6219150" y="3086800"/>
            <a:ext cx="2209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0" name="Google Shape;250;p28"/>
          <p:cNvSpPr/>
          <p:nvPr/>
        </p:nvSpPr>
        <p:spPr>
          <a:xfrm>
            <a:off x="0" y="4790850"/>
            <a:ext cx="9144000" cy="352800"/>
          </a:xfrm>
          <a:prstGeom prst="rect">
            <a:avLst/>
          </a:prstGeom>
          <a:solidFill>
            <a:srgbClr val="95A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8"/>
          <p:cNvCxnSpPr/>
          <p:nvPr/>
        </p:nvCxnSpPr>
        <p:spPr>
          <a:xfrm rot="10800000">
            <a:off x="7076750" y="47988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252" name="Google Shape;252;p28"/>
          <p:cNvSpPr/>
          <p:nvPr/>
        </p:nvSpPr>
        <p:spPr>
          <a:xfrm flipH="1">
            <a:off x="8252123" y="4712417"/>
            <a:ext cx="172800" cy="17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1225402" flipH="1">
            <a:off x="7334144" y="4632023"/>
            <a:ext cx="333568" cy="333568"/>
          </a:xfrm>
          <a:prstGeom prst="star4">
            <a:avLst>
              <a:gd name="adj" fmla="val 869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flipH="1">
            <a:off x="7758042" y="4642063"/>
            <a:ext cx="313500" cy="313500"/>
          </a:xfrm>
          <a:prstGeom prst="star12">
            <a:avLst>
              <a:gd name="adj" fmla="val 217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4"/>
        <p:cNvGrpSpPr/>
        <p:nvPr/>
      </p:nvGrpSpPr>
      <p:grpSpPr>
        <a:xfrm>
          <a:off x="0" y="0"/>
          <a:ext cx="0" cy="0"/>
          <a:chOff x="0" y="0"/>
          <a:chExt cx="0" cy="0"/>
        </a:xfrm>
      </p:grpSpPr>
      <p:sp>
        <p:nvSpPr>
          <p:cNvPr id="295" name="Google Shape;295;p32"/>
          <p:cNvSpPr/>
          <p:nvPr/>
        </p:nvSpPr>
        <p:spPr>
          <a:xfrm>
            <a:off x="0" y="4790850"/>
            <a:ext cx="9144000" cy="352800"/>
          </a:xfrm>
          <a:prstGeom prst="rect">
            <a:avLst/>
          </a:prstGeom>
          <a:solidFill>
            <a:srgbClr val="95A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32"/>
          <p:cNvCxnSpPr/>
          <p:nvPr/>
        </p:nvCxnSpPr>
        <p:spPr>
          <a:xfrm>
            <a:off x="-47300" y="3250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297" name="Google Shape;297;p32"/>
          <p:cNvSpPr/>
          <p:nvPr/>
        </p:nvSpPr>
        <p:spPr>
          <a:xfrm>
            <a:off x="713227" y="238617"/>
            <a:ext cx="172800" cy="172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rot="-1225402">
            <a:off x="1470438" y="158223"/>
            <a:ext cx="333568" cy="333568"/>
          </a:xfrm>
          <a:prstGeom prst="star4">
            <a:avLst>
              <a:gd name="adj" fmla="val 86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1066608" y="168263"/>
            <a:ext cx="313500" cy="313500"/>
          </a:xfrm>
          <a:prstGeom prst="star12">
            <a:avLst>
              <a:gd name="adj" fmla="val 217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0"/>
        <p:cNvGrpSpPr/>
        <p:nvPr/>
      </p:nvGrpSpPr>
      <p:grpSpPr>
        <a:xfrm>
          <a:off x="0" y="0"/>
          <a:ext cx="0" cy="0"/>
          <a:chOff x="0" y="0"/>
          <a:chExt cx="0" cy="0"/>
        </a:xfrm>
      </p:grpSpPr>
      <p:sp>
        <p:nvSpPr>
          <p:cNvPr id="301" name="Google Shape;301;p33"/>
          <p:cNvSpPr/>
          <p:nvPr/>
        </p:nvSpPr>
        <p:spPr>
          <a:xfrm>
            <a:off x="0" y="4604000"/>
            <a:ext cx="9144000" cy="539700"/>
          </a:xfrm>
          <a:prstGeom prst="rect">
            <a:avLst/>
          </a:prstGeom>
          <a:solidFill>
            <a:srgbClr val="95A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 name="Google Shape;302;p33"/>
          <p:cNvCxnSpPr/>
          <p:nvPr/>
        </p:nvCxnSpPr>
        <p:spPr>
          <a:xfrm rot="10800000">
            <a:off x="7076750" y="325013"/>
            <a:ext cx="2108700" cy="0"/>
          </a:xfrm>
          <a:prstGeom prst="straightConnector1">
            <a:avLst/>
          </a:prstGeom>
          <a:noFill/>
          <a:ln w="9525" cap="flat" cmpd="sng">
            <a:solidFill>
              <a:schemeClr val="accent2"/>
            </a:solidFill>
            <a:prstDash val="solid"/>
            <a:round/>
            <a:headEnd type="none" w="med" len="med"/>
            <a:tailEnd type="none" w="med" len="med"/>
          </a:ln>
        </p:spPr>
      </p:cxnSp>
      <p:sp>
        <p:nvSpPr>
          <p:cNvPr id="303" name="Google Shape;303;p33"/>
          <p:cNvSpPr/>
          <p:nvPr/>
        </p:nvSpPr>
        <p:spPr>
          <a:xfrm flipH="1">
            <a:off x="8252123" y="238617"/>
            <a:ext cx="172800" cy="17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rot="1225402" flipH="1">
            <a:off x="7334144" y="158223"/>
            <a:ext cx="333568" cy="333568"/>
          </a:xfrm>
          <a:prstGeom prst="star4">
            <a:avLst>
              <a:gd name="adj" fmla="val 869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flipH="1">
            <a:off x="7758042" y="168263"/>
            <a:ext cx="313500" cy="313500"/>
          </a:xfrm>
          <a:prstGeom prst="star12">
            <a:avLst>
              <a:gd name="adj" fmla="val 217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1pPr>
            <a:lvl2pPr lvl="1"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2pPr>
            <a:lvl3pPr lvl="2"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3pPr>
            <a:lvl4pPr lvl="3"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4pPr>
            <a:lvl5pPr lvl="4"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5pPr>
            <a:lvl6pPr lvl="5"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6pPr>
            <a:lvl7pPr lvl="6"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7pPr>
            <a:lvl8pPr lvl="7"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8pPr>
            <a:lvl9pPr lvl="8" rtl="0">
              <a:spcBef>
                <a:spcPts val="0"/>
              </a:spcBef>
              <a:spcAft>
                <a:spcPts val="0"/>
              </a:spcAft>
              <a:buClr>
                <a:schemeClr val="dk1"/>
              </a:buClr>
              <a:buSzPts val="3200"/>
              <a:buFont typeface="Sora"/>
              <a:buNone/>
              <a:defRPr sz="32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8" r:id="rId3"/>
    <p:sldLayoutId id="2147483669" r:id="rId4"/>
    <p:sldLayoutId id="2147483674"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3.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7" name="Image 6">
            <a:extLst>
              <a:ext uri="{FF2B5EF4-FFF2-40B4-BE49-F238E27FC236}">
                <a16:creationId xmlns:a16="http://schemas.microsoft.com/office/drawing/2014/main" id="{9BB80592-7D50-F9CF-102F-4E39CBAC5E25}"/>
              </a:ext>
            </a:extLst>
          </p:cNvPr>
          <p:cNvPicPr>
            <a:picLocks noChangeAspect="1"/>
          </p:cNvPicPr>
          <p:nvPr/>
        </p:nvPicPr>
        <p:blipFill>
          <a:blip r:embed="rId3"/>
          <a:stretch>
            <a:fillRect/>
          </a:stretch>
        </p:blipFill>
        <p:spPr>
          <a:xfrm>
            <a:off x="8347482" y="103057"/>
            <a:ext cx="656418" cy="829159"/>
          </a:xfrm>
          <a:prstGeom prst="rect">
            <a:avLst/>
          </a:prstGeom>
        </p:spPr>
      </p:pic>
      <p:pic>
        <p:nvPicPr>
          <p:cNvPr id="8" name="Image 7">
            <a:extLst>
              <a:ext uri="{FF2B5EF4-FFF2-40B4-BE49-F238E27FC236}">
                <a16:creationId xmlns:a16="http://schemas.microsoft.com/office/drawing/2014/main" id="{AA2B1A0E-EFA4-516B-32B6-739EB43196FF}"/>
              </a:ext>
            </a:extLst>
          </p:cNvPr>
          <p:cNvPicPr>
            <a:picLocks noChangeAspect="1"/>
          </p:cNvPicPr>
          <p:nvPr/>
        </p:nvPicPr>
        <p:blipFill>
          <a:blip r:embed="rId4"/>
          <a:stretch>
            <a:fillRect/>
          </a:stretch>
        </p:blipFill>
        <p:spPr>
          <a:xfrm>
            <a:off x="-261257" y="-116238"/>
            <a:ext cx="2293341" cy="1270861"/>
          </a:xfrm>
          <a:prstGeom prst="rect">
            <a:avLst/>
          </a:prstGeom>
        </p:spPr>
      </p:pic>
      <p:sp>
        <p:nvSpPr>
          <p:cNvPr id="9" name="ZoneTexte 8">
            <a:extLst>
              <a:ext uri="{FF2B5EF4-FFF2-40B4-BE49-F238E27FC236}">
                <a16:creationId xmlns:a16="http://schemas.microsoft.com/office/drawing/2014/main" id="{181CD992-1CD7-AEE1-6484-AA0C57FADE9C}"/>
              </a:ext>
            </a:extLst>
          </p:cNvPr>
          <p:cNvSpPr txBox="1"/>
          <p:nvPr/>
        </p:nvSpPr>
        <p:spPr>
          <a:xfrm>
            <a:off x="1940061" y="153315"/>
            <a:ext cx="5898315" cy="1277273"/>
          </a:xfrm>
          <a:prstGeom prst="rect">
            <a:avLst/>
          </a:prstGeom>
          <a:noFill/>
        </p:spPr>
        <p:txBody>
          <a:bodyPr wrap="square">
            <a:spAutoFit/>
          </a:bodyPr>
          <a:lstStyle/>
          <a:p>
            <a:pPr algn="ctr">
              <a:lnSpc>
                <a:spcPct val="150000"/>
              </a:lnSpc>
            </a:pPr>
            <a:r>
              <a:rPr lang="fr-FR" sz="1400" b="1" i="0" u="none" strike="noStrike" baseline="0" dirty="0">
                <a:latin typeface="Sora" panose="020B0604020202020204" charset="0"/>
                <a:cs typeface="Sora" panose="020B0604020202020204" charset="0"/>
              </a:rPr>
              <a:t>Département : Informatique</a:t>
            </a:r>
          </a:p>
          <a:p>
            <a:pPr algn="ctr">
              <a:lnSpc>
                <a:spcPct val="150000"/>
              </a:lnSpc>
            </a:pPr>
            <a:r>
              <a:rPr lang="fr-FR" sz="1400" b="1" i="0" u="none" strike="noStrike" baseline="0" dirty="0">
                <a:latin typeface="Sora" panose="020B0604020202020204" charset="0"/>
                <a:cs typeface="Sora" panose="020B0604020202020204" charset="0"/>
              </a:rPr>
              <a:t>Filière : </a:t>
            </a:r>
            <a:r>
              <a:rPr lang="fr-FR" b="1" dirty="0">
                <a:latin typeface="Sora" panose="020B0604020202020204" charset="0"/>
                <a:cs typeface="Sora" panose="020B0604020202020204" charset="0"/>
              </a:rPr>
              <a:t>Ingénierie des Systèmes d’information et Réseaux</a:t>
            </a:r>
          </a:p>
          <a:p>
            <a:pPr algn="ctr">
              <a:lnSpc>
                <a:spcPct val="150000"/>
              </a:lnSpc>
            </a:pPr>
            <a:r>
              <a:rPr lang="fr-FR" b="1" dirty="0">
                <a:latin typeface="Sora" panose="020B0604020202020204" charset="0"/>
                <a:cs typeface="Sora" panose="020B0604020202020204" charset="0"/>
              </a:rPr>
              <a:t>Cours: UML</a:t>
            </a:r>
          </a:p>
          <a:p>
            <a:pPr algn="ctr"/>
            <a:endParaRPr lang="fr-FR" b="1" dirty="0">
              <a:latin typeface="Sora" panose="020B0604020202020204" charset="0"/>
              <a:cs typeface="Sora" panose="020B0604020202020204" charset="0"/>
            </a:endParaRPr>
          </a:p>
        </p:txBody>
      </p:sp>
      <p:sp>
        <p:nvSpPr>
          <p:cNvPr id="10" name="Google Shape;823;p67">
            <a:extLst>
              <a:ext uri="{FF2B5EF4-FFF2-40B4-BE49-F238E27FC236}">
                <a16:creationId xmlns:a16="http://schemas.microsoft.com/office/drawing/2014/main" id="{8BEEEF6D-B3D0-D4E9-5B5C-408196995ACC}"/>
              </a:ext>
            </a:extLst>
          </p:cNvPr>
          <p:cNvSpPr/>
          <p:nvPr/>
        </p:nvSpPr>
        <p:spPr>
          <a:xfrm>
            <a:off x="0" y="3952068"/>
            <a:ext cx="9144000" cy="119158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fr-FR"/>
          </a:p>
        </p:txBody>
      </p:sp>
      <p:sp>
        <p:nvSpPr>
          <p:cNvPr id="11" name="Rectangle : coins arrondis 10">
            <a:extLst>
              <a:ext uri="{FF2B5EF4-FFF2-40B4-BE49-F238E27FC236}">
                <a16:creationId xmlns:a16="http://schemas.microsoft.com/office/drawing/2014/main" id="{B9EC9616-0F39-DC15-2E8B-B586B60E08BB}"/>
              </a:ext>
            </a:extLst>
          </p:cNvPr>
          <p:cNvSpPr/>
          <p:nvPr/>
        </p:nvSpPr>
        <p:spPr>
          <a:xfrm>
            <a:off x="820099" y="1494734"/>
            <a:ext cx="7691106" cy="8394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latin typeface="Sora" panose="020B0604020202020204" charset="0"/>
              <a:cs typeface="Sora" panose="020B0604020202020204" charset="0"/>
            </a:endParaRPr>
          </a:p>
          <a:p>
            <a:pPr algn="ctr"/>
            <a:r>
              <a:rPr lang="fr-FR" b="1" u="sng" dirty="0">
                <a:latin typeface="Sora" panose="020B0604020202020204" charset="0"/>
                <a:cs typeface="Sora" panose="020B0604020202020204" charset="0"/>
              </a:rPr>
              <a:t>Patrons de conception: </a:t>
            </a:r>
            <a:r>
              <a:rPr lang="fr-FR" sz="1800" b="1" dirty="0">
                <a:solidFill>
                  <a:srgbClr val="000000"/>
                </a:solidFill>
                <a:latin typeface="Sora" panose="020B0604020202020204" charset="0"/>
                <a:cs typeface="Sora" panose="020B0604020202020204" charset="0"/>
              </a:rPr>
              <a:t>  </a:t>
            </a:r>
            <a:r>
              <a:rPr lang="fr-FR" sz="1800" b="1" i="0" u="none" strike="noStrike" baseline="0" dirty="0">
                <a:solidFill>
                  <a:srgbClr val="000000"/>
                </a:solidFill>
                <a:effectLst>
                  <a:outerShdw blurRad="38100" dist="38100" dir="2700000" algn="tl">
                    <a:srgbClr val="000000">
                      <a:alpha val="43137"/>
                    </a:srgbClr>
                  </a:outerShdw>
                </a:effectLst>
                <a:latin typeface="Sora" panose="020B0604020202020204" charset="0"/>
                <a:cs typeface="Sora" panose="020B0604020202020204" charset="0"/>
              </a:rPr>
              <a:t>Composite</a:t>
            </a:r>
            <a:r>
              <a:rPr lang="fr-FR" sz="1800" b="0" i="0" u="none" strike="noStrike" baseline="0" dirty="0">
                <a:solidFill>
                  <a:srgbClr val="000000"/>
                </a:solidFill>
                <a:latin typeface="Sora" panose="020B0604020202020204" charset="0"/>
                <a:cs typeface="Sora" panose="020B0604020202020204" charset="0"/>
              </a:rPr>
              <a:t> et </a:t>
            </a:r>
            <a:r>
              <a:rPr lang="fr-FR" sz="1800" b="1" dirty="0">
                <a:solidFill>
                  <a:srgbClr val="000000"/>
                </a:solidFill>
                <a:effectLst>
                  <a:outerShdw blurRad="38100" dist="38100" dir="2700000" algn="tl">
                    <a:srgbClr val="000000">
                      <a:alpha val="43137"/>
                    </a:srgbClr>
                  </a:outerShdw>
                </a:effectLst>
                <a:latin typeface="Sora" panose="020B0604020202020204" charset="0"/>
                <a:cs typeface="Sora" panose="020B0604020202020204" charset="0"/>
              </a:rPr>
              <a:t>Chaîne de responsabilités </a:t>
            </a:r>
            <a:r>
              <a:rPr lang="fr-FR" sz="1800" b="0" i="0" u="none" strike="noStrike" baseline="0" dirty="0">
                <a:solidFill>
                  <a:srgbClr val="000000"/>
                </a:solidFill>
                <a:latin typeface="Sora" panose="020B0604020202020204" charset="0"/>
                <a:cs typeface="Sora" panose="020B0604020202020204" charset="0"/>
              </a:rPr>
              <a:t>	</a:t>
            </a:r>
          </a:p>
          <a:p>
            <a:pPr algn="ctr"/>
            <a:endParaRPr lang="fr-FR" dirty="0"/>
          </a:p>
        </p:txBody>
      </p:sp>
      <p:pic>
        <p:nvPicPr>
          <p:cNvPr id="14" name="Image 13">
            <a:extLst>
              <a:ext uri="{FF2B5EF4-FFF2-40B4-BE49-F238E27FC236}">
                <a16:creationId xmlns:a16="http://schemas.microsoft.com/office/drawing/2014/main" id="{BE54D8B8-FB1B-7D9C-FC20-B4A1242CDE23}"/>
              </a:ext>
            </a:extLst>
          </p:cNvPr>
          <p:cNvPicPr>
            <a:picLocks noChangeAspect="1"/>
          </p:cNvPicPr>
          <p:nvPr/>
        </p:nvPicPr>
        <p:blipFill>
          <a:blip r:embed="rId5"/>
          <a:stretch>
            <a:fillRect/>
          </a:stretch>
        </p:blipFill>
        <p:spPr>
          <a:xfrm>
            <a:off x="2837626" y="2544809"/>
            <a:ext cx="1735490" cy="1084681"/>
          </a:xfrm>
          <a:prstGeom prst="rect">
            <a:avLst/>
          </a:prstGeom>
        </p:spPr>
      </p:pic>
      <p:sp>
        <p:nvSpPr>
          <p:cNvPr id="15" name="Google Shape;358;p40">
            <a:extLst>
              <a:ext uri="{FF2B5EF4-FFF2-40B4-BE49-F238E27FC236}">
                <a16:creationId xmlns:a16="http://schemas.microsoft.com/office/drawing/2014/main" id="{CD7BDA78-03B4-CFC0-FCC3-4E5C93A2B898}"/>
              </a:ext>
            </a:extLst>
          </p:cNvPr>
          <p:cNvSpPr txBox="1">
            <a:spLocks/>
          </p:cNvSpPr>
          <p:nvPr/>
        </p:nvSpPr>
        <p:spPr>
          <a:xfrm>
            <a:off x="380100" y="4080360"/>
            <a:ext cx="4191900" cy="868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Font typeface="Nunito Light"/>
              <a:buNone/>
            </a:pPr>
            <a:r>
              <a:rPr lang="en-US" b="1" u="sng" dirty="0" err="1"/>
              <a:t>Réalisée</a:t>
            </a:r>
            <a:r>
              <a:rPr lang="en-US" b="1" u="sng" dirty="0"/>
              <a:t> par:</a:t>
            </a:r>
            <a:r>
              <a:rPr lang="en-US" b="1" dirty="0"/>
              <a:t>             </a:t>
            </a:r>
          </a:p>
          <a:p>
            <a:pPr marL="0" indent="0">
              <a:buFont typeface="Nunito Light"/>
              <a:buNone/>
            </a:pPr>
            <a:r>
              <a:rPr lang="en-US" b="1" dirty="0"/>
              <a:t>                                </a:t>
            </a:r>
            <a:r>
              <a:rPr lang="en-US" dirty="0" err="1"/>
              <a:t>Abdelmoughith</a:t>
            </a:r>
            <a:r>
              <a:rPr lang="en-US" dirty="0"/>
              <a:t> El </a:t>
            </a:r>
            <a:r>
              <a:rPr lang="en-US" dirty="0" err="1"/>
              <a:t>Aoumari</a:t>
            </a:r>
            <a:endParaRPr lang="en-US" dirty="0"/>
          </a:p>
          <a:p>
            <a:pPr marL="0" indent="0">
              <a:buFont typeface="Nunito Light"/>
              <a:buNone/>
            </a:pPr>
            <a:r>
              <a:rPr lang="en-US" dirty="0"/>
              <a:t>                                   Yahya </a:t>
            </a:r>
            <a:r>
              <a:rPr lang="en-US" dirty="0" err="1"/>
              <a:t>Lemkharbech</a:t>
            </a:r>
            <a:endParaRPr lang="en-US" dirty="0"/>
          </a:p>
          <a:p>
            <a:pPr marL="0" indent="0">
              <a:buFont typeface="Nunito Light"/>
              <a:buNone/>
            </a:pPr>
            <a:r>
              <a:rPr lang="en-US" dirty="0"/>
              <a:t>                                      </a:t>
            </a:r>
          </a:p>
          <a:p>
            <a:pPr marL="0" indent="0">
              <a:buFont typeface="Nunito Light"/>
              <a:buNone/>
            </a:pPr>
            <a:r>
              <a:rPr lang="en-US" dirty="0"/>
              <a:t>                   </a:t>
            </a:r>
          </a:p>
          <a:p>
            <a:pPr marL="0" indent="0" algn="r">
              <a:buFont typeface="Nunito Light"/>
              <a:buNone/>
            </a:pPr>
            <a:endParaRPr lang="en-US" dirty="0"/>
          </a:p>
        </p:txBody>
      </p:sp>
      <p:sp>
        <p:nvSpPr>
          <p:cNvPr id="16" name="Google Shape;358;p40">
            <a:extLst>
              <a:ext uri="{FF2B5EF4-FFF2-40B4-BE49-F238E27FC236}">
                <a16:creationId xmlns:a16="http://schemas.microsoft.com/office/drawing/2014/main" id="{2A7BDD92-E02F-E55D-2DE9-26BB8467DE33}"/>
              </a:ext>
            </a:extLst>
          </p:cNvPr>
          <p:cNvSpPr txBox="1">
            <a:spLocks/>
          </p:cNvSpPr>
          <p:nvPr/>
        </p:nvSpPr>
        <p:spPr>
          <a:xfrm>
            <a:off x="6269918" y="4547859"/>
            <a:ext cx="3144912" cy="404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Font typeface="Nunito Light"/>
              <a:buNone/>
            </a:pPr>
            <a:r>
              <a:rPr lang="en-US" b="1" u="sng" dirty="0" err="1"/>
              <a:t>Année</a:t>
            </a:r>
            <a:r>
              <a:rPr lang="en-US" b="1" u="sng" dirty="0"/>
              <a:t> </a:t>
            </a:r>
            <a:r>
              <a:rPr lang="en-US" b="1" u="sng" dirty="0" err="1"/>
              <a:t>Universitaire</a:t>
            </a:r>
            <a:r>
              <a:rPr lang="en-US" b="1" u="sng" dirty="0"/>
              <a:t>:</a:t>
            </a:r>
            <a:r>
              <a:rPr lang="en-US" b="1" dirty="0"/>
              <a:t>      2023/2024</a:t>
            </a:r>
          </a:p>
          <a:p>
            <a:pPr marL="0" indent="0">
              <a:buFont typeface="Nunito Light"/>
              <a:buNone/>
            </a:pPr>
            <a:r>
              <a:rPr lang="en-US" b="1" dirty="0"/>
              <a:t>                                </a:t>
            </a:r>
            <a:r>
              <a:rPr lang="en-US" dirty="0"/>
              <a:t>                                      </a:t>
            </a:r>
          </a:p>
          <a:p>
            <a:pPr marL="0" indent="0">
              <a:buFont typeface="Nunito Light"/>
              <a:buNone/>
            </a:pPr>
            <a:r>
              <a:rPr lang="en-US" dirty="0"/>
              <a:t>                   </a:t>
            </a:r>
          </a:p>
          <a:p>
            <a:pPr marL="0" indent="0" algn="r">
              <a:buFont typeface="Nunito Light"/>
              <a:buNone/>
            </a:pPr>
            <a:endParaRPr lang="en-US" dirty="0"/>
          </a:p>
        </p:txBody>
      </p:sp>
      <p:sp>
        <p:nvSpPr>
          <p:cNvPr id="17" name="Google Shape;358;p40">
            <a:extLst>
              <a:ext uri="{FF2B5EF4-FFF2-40B4-BE49-F238E27FC236}">
                <a16:creationId xmlns:a16="http://schemas.microsoft.com/office/drawing/2014/main" id="{92714194-50B8-869D-7830-2E7D4761185E}"/>
              </a:ext>
            </a:extLst>
          </p:cNvPr>
          <p:cNvSpPr txBox="1">
            <a:spLocks/>
          </p:cNvSpPr>
          <p:nvPr/>
        </p:nvSpPr>
        <p:spPr>
          <a:xfrm>
            <a:off x="6269918" y="4080360"/>
            <a:ext cx="2936076" cy="46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Font typeface="Nunito Light"/>
              <a:buNone/>
            </a:pPr>
            <a:r>
              <a:rPr lang="en-US" b="1" u="sng" dirty="0" err="1"/>
              <a:t>Proposée</a:t>
            </a:r>
            <a:r>
              <a:rPr lang="en-US" b="1" u="sng" dirty="0"/>
              <a:t> par:</a:t>
            </a:r>
            <a:r>
              <a:rPr lang="en-US" b="1" dirty="0"/>
              <a:t>          </a:t>
            </a:r>
            <a:r>
              <a:rPr lang="en-US" dirty="0"/>
              <a:t>M.BAKKAS Jamal</a:t>
            </a:r>
          </a:p>
          <a:p>
            <a:pPr marL="0" indent="0">
              <a:buFont typeface="Nunito Light"/>
              <a:buNone/>
            </a:pPr>
            <a:r>
              <a:rPr lang="en-US" dirty="0"/>
              <a:t>                                                </a:t>
            </a:r>
          </a:p>
          <a:p>
            <a:pPr marL="0" indent="0" algn="r">
              <a:buFont typeface="Nunito Light"/>
              <a:buNone/>
            </a:pPr>
            <a:endParaRPr lang="en-US" dirty="0"/>
          </a:p>
        </p:txBody>
      </p:sp>
      <p:pic>
        <p:nvPicPr>
          <p:cNvPr id="3" name="Image 2">
            <a:extLst>
              <a:ext uri="{FF2B5EF4-FFF2-40B4-BE49-F238E27FC236}">
                <a16:creationId xmlns:a16="http://schemas.microsoft.com/office/drawing/2014/main" id="{64E6AE06-F31C-44BF-2904-85D70CB72F0F}"/>
              </a:ext>
            </a:extLst>
          </p:cNvPr>
          <p:cNvPicPr>
            <a:picLocks noChangeAspect="1"/>
          </p:cNvPicPr>
          <p:nvPr/>
        </p:nvPicPr>
        <p:blipFill>
          <a:blip r:embed="rId6"/>
          <a:stretch>
            <a:fillRect/>
          </a:stretch>
        </p:blipFill>
        <p:spPr>
          <a:xfrm>
            <a:off x="4889219" y="2568069"/>
            <a:ext cx="1924984" cy="12031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1028274" y="414391"/>
            <a:ext cx="4595893" cy="307777"/>
          </a:xfrm>
          <a:prstGeom prst="rect">
            <a:avLst/>
          </a:prstGeom>
          <a:noFill/>
        </p:spPr>
        <p:txBody>
          <a:bodyPr wrap="square">
            <a:spAutoFit/>
          </a:bodyPr>
          <a:lstStyle/>
          <a:p>
            <a:r>
              <a:rPr lang="en" b="1" dirty="0">
                <a:solidFill>
                  <a:schemeClr val="dk1"/>
                </a:solidFill>
                <a:latin typeface="Sora"/>
                <a:cs typeface="Sora"/>
                <a:sym typeface="Sora"/>
              </a:rPr>
              <a:t>II.4- Exemple</a:t>
            </a:r>
            <a:endParaRPr lang="fr-FR" b="1" dirty="0">
              <a:solidFill>
                <a:schemeClr val="dk1"/>
              </a:solidFill>
              <a:latin typeface="Sora"/>
              <a:cs typeface="Sora"/>
              <a:sym typeface="Sora"/>
            </a:endParaRPr>
          </a:p>
        </p:txBody>
      </p:sp>
      <p:pic>
        <p:nvPicPr>
          <p:cNvPr id="56" name="Image 55">
            <a:extLst>
              <a:ext uri="{FF2B5EF4-FFF2-40B4-BE49-F238E27FC236}">
                <a16:creationId xmlns:a16="http://schemas.microsoft.com/office/drawing/2014/main" id="{81D95929-C8B0-DDE8-C512-371ED952D429}"/>
              </a:ext>
            </a:extLst>
          </p:cNvPr>
          <p:cNvPicPr>
            <a:picLocks noChangeAspect="1"/>
          </p:cNvPicPr>
          <p:nvPr/>
        </p:nvPicPr>
        <p:blipFill>
          <a:blip r:embed="rId3"/>
          <a:stretch>
            <a:fillRect/>
          </a:stretch>
        </p:blipFill>
        <p:spPr>
          <a:xfrm>
            <a:off x="8125550" y="2083730"/>
            <a:ext cx="953136" cy="1306116"/>
          </a:xfrm>
          <a:prstGeom prst="rect">
            <a:avLst/>
          </a:prstGeom>
          <a:ln>
            <a:solidFill>
              <a:schemeClr val="accent1"/>
            </a:solidFill>
          </a:ln>
        </p:spPr>
      </p:pic>
      <p:pic>
        <p:nvPicPr>
          <p:cNvPr id="3" name="Picture 2">
            <a:extLst>
              <a:ext uri="{FF2B5EF4-FFF2-40B4-BE49-F238E27FC236}">
                <a16:creationId xmlns:a16="http://schemas.microsoft.com/office/drawing/2014/main" id="{72B99B4E-50E9-13BA-7DD8-B0DC89CBBB35}"/>
              </a:ext>
            </a:extLst>
          </p:cNvPr>
          <p:cNvPicPr>
            <a:picLocks noChangeAspect="1"/>
          </p:cNvPicPr>
          <p:nvPr/>
        </p:nvPicPr>
        <p:blipFill>
          <a:blip r:embed="rId4"/>
          <a:stretch>
            <a:fillRect/>
          </a:stretch>
        </p:blipFill>
        <p:spPr>
          <a:xfrm>
            <a:off x="211706" y="1794149"/>
            <a:ext cx="2304290" cy="2038876"/>
          </a:xfrm>
          <a:prstGeom prst="rect">
            <a:avLst/>
          </a:prstGeom>
          <a:ln>
            <a:solidFill>
              <a:schemeClr val="accent1"/>
            </a:solidFill>
          </a:ln>
        </p:spPr>
      </p:pic>
      <p:cxnSp>
        <p:nvCxnSpPr>
          <p:cNvPr id="6" name="Connector: Elbow 5">
            <a:extLst>
              <a:ext uri="{FF2B5EF4-FFF2-40B4-BE49-F238E27FC236}">
                <a16:creationId xmlns:a16="http://schemas.microsoft.com/office/drawing/2014/main" id="{7E020EAB-D254-CE3A-BE84-37BB99D38057}"/>
              </a:ext>
            </a:extLst>
          </p:cNvPr>
          <p:cNvCxnSpPr>
            <a:cxnSpLocks/>
          </p:cNvCxnSpPr>
          <p:nvPr/>
        </p:nvCxnSpPr>
        <p:spPr>
          <a:xfrm>
            <a:off x="2515996" y="2114187"/>
            <a:ext cx="1659753" cy="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8262693-9B88-E61F-8E6D-FD60F9733503}"/>
              </a:ext>
            </a:extLst>
          </p:cNvPr>
          <p:cNvPicPr>
            <a:picLocks noChangeAspect="1"/>
          </p:cNvPicPr>
          <p:nvPr/>
        </p:nvPicPr>
        <p:blipFill>
          <a:blip r:embed="rId5"/>
          <a:stretch>
            <a:fillRect/>
          </a:stretch>
        </p:blipFill>
        <p:spPr>
          <a:xfrm>
            <a:off x="4196075" y="1785484"/>
            <a:ext cx="657407" cy="657407"/>
          </a:xfrm>
          <a:prstGeom prst="rect">
            <a:avLst/>
          </a:prstGeom>
          <a:ln>
            <a:solidFill>
              <a:schemeClr val="accent1"/>
            </a:solidFill>
          </a:ln>
        </p:spPr>
      </p:pic>
      <p:cxnSp>
        <p:nvCxnSpPr>
          <p:cNvPr id="10" name="Connector: Elbow 9">
            <a:extLst>
              <a:ext uri="{FF2B5EF4-FFF2-40B4-BE49-F238E27FC236}">
                <a16:creationId xmlns:a16="http://schemas.microsoft.com/office/drawing/2014/main" id="{6195C05C-0CEE-F56C-1BF4-4F3416C212BD}"/>
              </a:ext>
            </a:extLst>
          </p:cNvPr>
          <p:cNvCxnSpPr>
            <a:cxnSpLocks/>
            <a:stCxn id="3" idx="3"/>
            <a:endCxn id="18" idx="1"/>
          </p:cNvCxnSpPr>
          <p:nvPr/>
        </p:nvCxnSpPr>
        <p:spPr>
          <a:xfrm>
            <a:off x="2515996" y="2813587"/>
            <a:ext cx="370594" cy="122359"/>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A80FF75-8FE6-A51C-0104-6248E09DA71B}"/>
              </a:ext>
            </a:extLst>
          </p:cNvPr>
          <p:cNvPicPr>
            <a:picLocks noChangeAspect="1"/>
          </p:cNvPicPr>
          <p:nvPr/>
        </p:nvPicPr>
        <p:blipFill>
          <a:blip r:embed="rId6"/>
          <a:stretch>
            <a:fillRect/>
          </a:stretch>
        </p:blipFill>
        <p:spPr>
          <a:xfrm>
            <a:off x="2886590" y="2607242"/>
            <a:ext cx="657408" cy="657408"/>
          </a:xfrm>
          <a:prstGeom prst="rect">
            <a:avLst/>
          </a:prstGeom>
          <a:ln>
            <a:solidFill>
              <a:schemeClr val="accent1"/>
            </a:solidFill>
          </a:ln>
        </p:spPr>
      </p:pic>
      <p:cxnSp>
        <p:nvCxnSpPr>
          <p:cNvPr id="19" name="Connector: Elbow 18">
            <a:extLst>
              <a:ext uri="{FF2B5EF4-FFF2-40B4-BE49-F238E27FC236}">
                <a16:creationId xmlns:a16="http://schemas.microsoft.com/office/drawing/2014/main" id="{92CC891D-2B1C-0A0E-DB98-4566873F169A}"/>
              </a:ext>
            </a:extLst>
          </p:cNvPr>
          <p:cNvCxnSpPr>
            <a:cxnSpLocks/>
            <a:endCxn id="24" idx="1"/>
          </p:cNvCxnSpPr>
          <p:nvPr/>
        </p:nvCxnSpPr>
        <p:spPr>
          <a:xfrm flipV="1">
            <a:off x="2515996" y="3724332"/>
            <a:ext cx="383119" cy="108693"/>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BCB4DD-C354-2686-F1F1-C49820F1FC9A}"/>
              </a:ext>
            </a:extLst>
          </p:cNvPr>
          <p:cNvPicPr>
            <a:picLocks noChangeAspect="1"/>
          </p:cNvPicPr>
          <p:nvPr/>
        </p:nvPicPr>
        <p:blipFill>
          <a:blip r:embed="rId7"/>
          <a:stretch>
            <a:fillRect/>
          </a:stretch>
        </p:blipFill>
        <p:spPr>
          <a:xfrm>
            <a:off x="2899115" y="3397837"/>
            <a:ext cx="657407" cy="652990"/>
          </a:xfrm>
          <a:prstGeom prst="rect">
            <a:avLst/>
          </a:prstGeom>
          <a:ln>
            <a:solidFill>
              <a:schemeClr val="accent1"/>
            </a:solidFill>
          </a:ln>
        </p:spPr>
      </p:pic>
      <p:sp>
        <p:nvSpPr>
          <p:cNvPr id="25" name="TextBox 24">
            <a:extLst>
              <a:ext uri="{FF2B5EF4-FFF2-40B4-BE49-F238E27FC236}">
                <a16:creationId xmlns:a16="http://schemas.microsoft.com/office/drawing/2014/main" id="{EA8D75D5-95AC-7F9A-93A0-A30774ACB349}"/>
              </a:ext>
            </a:extLst>
          </p:cNvPr>
          <p:cNvSpPr txBox="1"/>
          <p:nvPr/>
        </p:nvSpPr>
        <p:spPr>
          <a:xfrm>
            <a:off x="6620409" y="2445376"/>
            <a:ext cx="1615517" cy="261610"/>
          </a:xfrm>
          <a:prstGeom prst="rect">
            <a:avLst/>
          </a:prstGeom>
          <a:noFill/>
        </p:spPr>
        <p:txBody>
          <a:bodyPr wrap="square" rtlCol="0">
            <a:spAutoFit/>
          </a:bodyPr>
          <a:lstStyle/>
          <a:p>
            <a:r>
              <a:rPr lang="fr-FR" sz="1100" b="1" dirty="0">
                <a:solidFill>
                  <a:srgbClr val="0070C0"/>
                </a:solidFill>
                <a:latin typeface="Sora"/>
                <a:cs typeface="Sora"/>
              </a:rPr>
              <a:t>livrer()</a:t>
            </a:r>
          </a:p>
        </p:txBody>
      </p:sp>
      <p:sp>
        <p:nvSpPr>
          <p:cNvPr id="28" name="Google Shape;342;p39">
            <a:extLst>
              <a:ext uri="{FF2B5EF4-FFF2-40B4-BE49-F238E27FC236}">
                <a16:creationId xmlns:a16="http://schemas.microsoft.com/office/drawing/2014/main" id="{6B8E106E-1A89-4900-B112-20AA3053C489}"/>
              </a:ext>
            </a:extLst>
          </p:cNvPr>
          <p:cNvSpPr txBox="1">
            <a:spLocks/>
          </p:cNvSpPr>
          <p:nvPr/>
        </p:nvSpPr>
        <p:spPr>
          <a:xfrm>
            <a:off x="8024762" y="4727655"/>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11</a:t>
            </a:r>
          </a:p>
        </p:txBody>
      </p:sp>
      <p:pic>
        <p:nvPicPr>
          <p:cNvPr id="4" name="Picture 3">
            <a:extLst>
              <a:ext uri="{FF2B5EF4-FFF2-40B4-BE49-F238E27FC236}">
                <a16:creationId xmlns:a16="http://schemas.microsoft.com/office/drawing/2014/main" id="{4C195FC1-DB0B-2E94-B0C2-25D520FD6871}"/>
              </a:ext>
            </a:extLst>
          </p:cNvPr>
          <p:cNvPicPr>
            <a:picLocks noChangeAspect="1"/>
          </p:cNvPicPr>
          <p:nvPr/>
        </p:nvPicPr>
        <p:blipFill>
          <a:blip r:embed="rId8"/>
          <a:stretch>
            <a:fillRect/>
          </a:stretch>
        </p:blipFill>
        <p:spPr>
          <a:xfrm>
            <a:off x="4118651" y="2987293"/>
            <a:ext cx="734831" cy="734831"/>
          </a:xfrm>
          <a:prstGeom prst="rect">
            <a:avLst/>
          </a:prstGeom>
        </p:spPr>
      </p:pic>
      <p:cxnSp>
        <p:nvCxnSpPr>
          <p:cNvPr id="29" name="Connector: Elbow 28">
            <a:extLst>
              <a:ext uri="{FF2B5EF4-FFF2-40B4-BE49-F238E27FC236}">
                <a16:creationId xmlns:a16="http://schemas.microsoft.com/office/drawing/2014/main" id="{889CC863-D237-63EA-9BFF-AA3FE2300EB1}"/>
              </a:ext>
            </a:extLst>
          </p:cNvPr>
          <p:cNvCxnSpPr>
            <a:cxnSpLocks/>
            <a:stCxn id="18" idx="3"/>
            <a:endCxn id="4" idx="1"/>
          </p:cNvCxnSpPr>
          <p:nvPr/>
        </p:nvCxnSpPr>
        <p:spPr>
          <a:xfrm>
            <a:off x="3543998" y="2935946"/>
            <a:ext cx="574653" cy="41876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2437B68-80E6-02DD-261E-CC7FC7B6CA2A}"/>
              </a:ext>
            </a:extLst>
          </p:cNvPr>
          <p:cNvPicPr>
            <a:picLocks noChangeAspect="1"/>
          </p:cNvPicPr>
          <p:nvPr/>
        </p:nvPicPr>
        <p:blipFill>
          <a:blip r:embed="rId8"/>
          <a:stretch>
            <a:fillRect/>
          </a:stretch>
        </p:blipFill>
        <p:spPr>
          <a:xfrm>
            <a:off x="5885578" y="2369373"/>
            <a:ext cx="734831" cy="734831"/>
          </a:xfrm>
          <a:prstGeom prst="rect">
            <a:avLst/>
          </a:prstGeom>
        </p:spPr>
      </p:pic>
      <p:cxnSp>
        <p:nvCxnSpPr>
          <p:cNvPr id="46" name="Connector: Elbow 45">
            <a:extLst>
              <a:ext uri="{FF2B5EF4-FFF2-40B4-BE49-F238E27FC236}">
                <a16:creationId xmlns:a16="http://schemas.microsoft.com/office/drawing/2014/main" id="{83411869-F346-E385-00C1-6945EE886458}"/>
              </a:ext>
            </a:extLst>
          </p:cNvPr>
          <p:cNvCxnSpPr>
            <a:cxnSpLocks/>
            <a:stCxn id="8" idx="3"/>
            <a:endCxn id="43" idx="1"/>
          </p:cNvCxnSpPr>
          <p:nvPr/>
        </p:nvCxnSpPr>
        <p:spPr>
          <a:xfrm>
            <a:off x="4853482" y="2114188"/>
            <a:ext cx="1032096" cy="62260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1D071D6-FC66-A625-8875-AD13185993FA}"/>
              </a:ext>
            </a:extLst>
          </p:cNvPr>
          <p:cNvCxnSpPr>
            <a:cxnSpLocks/>
            <a:stCxn id="4" idx="3"/>
            <a:endCxn id="43" idx="1"/>
          </p:cNvCxnSpPr>
          <p:nvPr/>
        </p:nvCxnSpPr>
        <p:spPr>
          <a:xfrm flipV="1">
            <a:off x="4853482" y="2736789"/>
            <a:ext cx="1032096" cy="61792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B93905A-B040-F851-4B3B-F0E7FE5C8F87}"/>
              </a:ext>
            </a:extLst>
          </p:cNvPr>
          <p:cNvCxnSpPr>
            <a:cxnSpLocks/>
            <a:endCxn id="4" idx="1"/>
          </p:cNvCxnSpPr>
          <p:nvPr/>
        </p:nvCxnSpPr>
        <p:spPr>
          <a:xfrm flipV="1">
            <a:off x="3556522" y="3354709"/>
            <a:ext cx="562129" cy="367415"/>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43C496A-B2A5-9C74-EB96-42F22CE6F4BA}"/>
              </a:ext>
            </a:extLst>
          </p:cNvPr>
          <p:cNvCxnSpPr>
            <a:cxnSpLocks/>
            <a:stCxn id="43" idx="3"/>
            <a:endCxn id="56" idx="1"/>
          </p:cNvCxnSpPr>
          <p:nvPr/>
        </p:nvCxnSpPr>
        <p:spPr>
          <a:xfrm flipV="1">
            <a:off x="6620409" y="2736788"/>
            <a:ext cx="1505141"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6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 name="Image 2">
            <a:extLst>
              <a:ext uri="{FF2B5EF4-FFF2-40B4-BE49-F238E27FC236}">
                <a16:creationId xmlns:a16="http://schemas.microsoft.com/office/drawing/2014/main" id="{DD7BE533-DE6B-0118-AA5F-8630A78295F1}"/>
              </a:ext>
            </a:extLst>
          </p:cNvPr>
          <p:cNvPicPr>
            <a:picLocks noChangeAspect="1"/>
          </p:cNvPicPr>
          <p:nvPr/>
        </p:nvPicPr>
        <p:blipFill rotWithShape="1">
          <a:blip r:embed="rId3"/>
          <a:srcRect l="897" t="20569" r="-897" b="-1639"/>
          <a:stretch/>
        </p:blipFill>
        <p:spPr>
          <a:xfrm>
            <a:off x="3199528" y="1426188"/>
            <a:ext cx="2750045" cy="2724898"/>
          </a:xfrm>
          <a:prstGeom prst="rect">
            <a:avLst/>
          </a:prstGeom>
        </p:spPr>
      </p:pic>
      <p:sp>
        <p:nvSpPr>
          <p:cNvPr id="15" name="Rectangle 14">
            <a:extLst>
              <a:ext uri="{FF2B5EF4-FFF2-40B4-BE49-F238E27FC236}">
                <a16:creationId xmlns:a16="http://schemas.microsoft.com/office/drawing/2014/main" id="{5D78CE70-110F-E0E9-915F-3D568BF1D9B1}"/>
              </a:ext>
            </a:extLst>
          </p:cNvPr>
          <p:cNvSpPr/>
          <p:nvPr/>
        </p:nvSpPr>
        <p:spPr>
          <a:xfrm>
            <a:off x="6706232" y="1745732"/>
            <a:ext cx="2215810" cy="2906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Le </a:t>
            </a:r>
            <a:r>
              <a:rPr kumimoji="0" lang="fr-FR" altLang="fr-FR" sz="1000" b="1" i="0" u="none" strike="noStrike" cap="none" normalizeH="0" baseline="0" dirty="0">
                <a:ln>
                  <a:noFill/>
                </a:ln>
                <a:solidFill>
                  <a:schemeClr val="tx1"/>
                </a:solidFill>
                <a:effectLst/>
                <a:latin typeface="Catamaran" panose="020B0604020202020204" charset="0"/>
                <a:cs typeface="Catamaran" panose="020B0604020202020204" charset="0"/>
              </a:rPr>
              <a:t>Conteneur</a:t>
            </a: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 (alias </a:t>
            </a:r>
            <a:r>
              <a:rPr kumimoji="0" lang="fr-FR" altLang="fr-FR" sz="1000" b="0" i="1" u="none" strike="noStrike" cap="none" normalizeH="0" baseline="0" dirty="0">
                <a:ln>
                  <a:noFill/>
                </a:ln>
                <a:solidFill>
                  <a:schemeClr val="tx1"/>
                </a:solidFill>
                <a:effectLst/>
                <a:latin typeface="Catamaran" panose="020B0604020202020204" charset="0"/>
                <a:cs typeface="Catamaran" panose="020B0604020202020204" charset="0"/>
              </a:rPr>
              <a:t>composite</a:t>
            </a: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 est un élément composé de sous-éléments : des feuilles ou d’autres conteneurs. Un conteneur ne connait pas les classes de ses enfants. Il passe par l’interface composant pour interagir avec ses sous-éléments.</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Lorsqu’il reçoit une requête, un conteneur délègue la tâche à ses sous-éléments, traite les résultats intermédiaires, puis renvoie le résultat final au client.</a:t>
            </a:r>
          </a:p>
          <a:p>
            <a:pPr algn="ctr">
              <a:lnSpc>
                <a:spcPct val="150000"/>
              </a:lnSpc>
            </a:pPr>
            <a:endParaRPr lang="fr-FR" sz="1000" dirty="0">
              <a:latin typeface="Catamaran" panose="020B0604020202020204" charset="0"/>
              <a:cs typeface="Catamaran" panose="020B0604020202020204" charset="0"/>
            </a:endParaRPr>
          </a:p>
        </p:txBody>
      </p:sp>
      <p:cxnSp>
        <p:nvCxnSpPr>
          <p:cNvPr id="16" name="Connecteur droit avec flèche 15">
            <a:extLst>
              <a:ext uri="{FF2B5EF4-FFF2-40B4-BE49-F238E27FC236}">
                <a16:creationId xmlns:a16="http://schemas.microsoft.com/office/drawing/2014/main" id="{D4A26CC8-F80F-6A44-0E8C-576EFDD7B6E4}"/>
              </a:ext>
            </a:extLst>
          </p:cNvPr>
          <p:cNvCxnSpPr>
            <a:cxnSpLocks/>
            <a:stCxn id="3" idx="3"/>
            <a:endCxn id="15" idx="1"/>
          </p:cNvCxnSpPr>
          <p:nvPr/>
        </p:nvCxnSpPr>
        <p:spPr>
          <a:xfrm>
            <a:off x="5949573" y="2788637"/>
            <a:ext cx="756659" cy="4101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69A78290-4404-826C-C979-0102114189AD}"/>
              </a:ext>
            </a:extLst>
          </p:cNvPr>
          <p:cNvSpPr/>
          <p:nvPr/>
        </p:nvSpPr>
        <p:spPr>
          <a:xfrm>
            <a:off x="221958" y="1316303"/>
            <a:ext cx="2427121" cy="932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fr-FR" sz="1100" dirty="0"/>
              <a:t>L’interface </a:t>
            </a:r>
            <a:r>
              <a:rPr lang="fr-FR" sz="1100" b="1" dirty="0"/>
              <a:t>Composant</a:t>
            </a:r>
            <a:r>
              <a:rPr lang="fr-FR" sz="1100" dirty="0"/>
              <a:t> décrit les opérations communes aux objets simples et complexes de l’arborescence.</a:t>
            </a:r>
            <a:endParaRPr lang="fr-FR" sz="1000" dirty="0">
              <a:latin typeface="Catamaran" panose="020B0604020202020204" charset="0"/>
              <a:cs typeface="Catamaran" panose="020B0604020202020204" charset="0"/>
            </a:endParaRPr>
          </a:p>
        </p:txBody>
      </p:sp>
      <p:cxnSp>
        <p:nvCxnSpPr>
          <p:cNvPr id="42" name="Connecteur droit avec flèche 41">
            <a:extLst>
              <a:ext uri="{FF2B5EF4-FFF2-40B4-BE49-F238E27FC236}">
                <a16:creationId xmlns:a16="http://schemas.microsoft.com/office/drawing/2014/main" id="{88900850-396F-B9E5-6CE2-16473BDF529E}"/>
              </a:ext>
            </a:extLst>
          </p:cNvPr>
          <p:cNvCxnSpPr>
            <a:cxnSpLocks/>
            <a:endCxn id="41" idx="3"/>
          </p:cNvCxnSpPr>
          <p:nvPr/>
        </p:nvCxnSpPr>
        <p:spPr>
          <a:xfrm flipH="1">
            <a:off x="2649079" y="1782381"/>
            <a:ext cx="5504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340860C-CDCE-5978-99E8-192E9D28EC93}"/>
              </a:ext>
            </a:extLst>
          </p:cNvPr>
          <p:cNvSpPr/>
          <p:nvPr/>
        </p:nvSpPr>
        <p:spPr>
          <a:xfrm>
            <a:off x="81934" y="2895043"/>
            <a:ext cx="2427121" cy="12560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Une </a:t>
            </a:r>
            <a:r>
              <a:rPr kumimoji="0" lang="fr-FR" altLang="fr-FR" sz="1000" b="1" i="0" u="none" strike="noStrike" cap="none" normalizeH="0" baseline="0" dirty="0">
                <a:ln>
                  <a:noFill/>
                </a:ln>
                <a:solidFill>
                  <a:schemeClr val="tx1"/>
                </a:solidFill>
                <a:effectLst/>
                <a:latin typeface="Catamaran" panose="020B0604020202020204" charset="0"/>
                <a:cs typeface="Catamaran" panose="020B0604020202020204" charset="0"/>
              </a:rPr>
              <a:t>Feuille</a:t>
            </a: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 est un élément de base d’une branche qui n’a pas de sous-élément.</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Catamaran" panose="020B0604020202020204" charset="0"/>
                <a:cs typeface="Catamaran" panose="020B0604020202020204" charset="0"/>
              </a:rPr>
              <a:t>En général les feuilles font le plus gros du travail, car elles n’ont personne à qui le déléguer.</a:t>
            </a:r>
          </a:p>
        </p:txBody>
      </p:sp>
      <p:cxnSp>
        <p:nvCxnSpPr>
          <p:cNvPr id="51" name="Connecteur droit avec flèche 50">
            <a:extLst>
              <a:ext uri="{FF2B5EF4-FFF2-40B4-BE49-F238E27FC236}">
                <a16:creationId xmlns:a16="http://schemas.microsoft.com/office/drawing/2014/main" id="{3431A09D-22F7-0BC6-C106-813153D77509}"/>
              </a:ext>
            </a:extLst>
          </p:cNvPr>
          <p:cNvCxnSpPr>
            <a:cxnSpLocks/>
            <a:stCxn id="3" idx="1"/>
            <a:endCxn id="50" idx="3"/>
          </p:cNvCxnSpPr>
          <p:nvPr/>
        </p:nvCxnSpPr>
        <p:spPr>
          <a:xfrm flipH="1">
            <a:off x="2509055" y="2788637"/>
            <a:ext cx="690473" cy="7344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ZoneTexte 11">
            <a:extLst>
              <a:ext uri="{FF2B5EF4-FFF2-40B4-BE49-F238E27FC236}">
                <a16:creationId xmlns:a16="http://schemas.microsoft.com/office/drawing/2014/main" id="{5E4B063C-2579-0EA5-8048-6A708803B87C}"/>
              </a:ext>
            </a:extLst>
          </p:cNvPr>
          <p:cNvSpPr txBox="1"/>
          <p:nvPr/>
        </p:nvSpPr>
        <p:spPr>
          <a:xfrm>
            <a:off x="603739" y="368356"/>
            <a:ext cx="4595893" cy="307777"/>
          </a:xfrm>
          <a:prstGeom prst="rect">
            <a:avLst/>
          </a:prstGeom>
          <a:noFill/>
        </p:spPr>
        <p:txBody>
          <a:bodyPr wrap="square">
            <a:spAutoFit/>
          </a:bodyPr>
          <a:lstStyle/>
          <a:p>
            <a:r>
              <a:rPr lang="en" b="1" dirty="0">
                <a:solidFill>
                  <a:schemeClr val="dk1"/>
                </a:solidFill>
                <a:latin typeface="Sora"/>
                <a:cs typeface="Sora"/>
                <a:sym typeface="Sora"/>
              </a:rPr>
              <a:t>II.3-  Structure</a:t>
            </a:r>
            <a:endParaRPr lang="fr-FR" b="1" dirty="0">
              <a:solidFill>
                <a:schemeClr val="dk1"/>
              </a:solidFill>
              <a:latin typeface="Sora"/>
              <a:cs typeface="Sora"/>
              <a:sym typeface="Sora"/>
            </a:endParaRPr>
          </a:p>
        </p:txBody>
      </p:sp>
      <p:sp>
        <p:nvSpPr>
          <p:cNvPr id="4" name="Google Shape;342;p39">
            <a:extLst>
              <a:ext uri="{FF2B5EF4-FFF2-40B4-BE49-F238E27FC236}">
                <a16:creationId xmlns:a16="http://schemas.microsoft.com/office/drawing/2014/main" id="{8865D935-8649-326F-AA80-1D823ADAC491}"/>
              </a:ext>
            </a:extLst>
          </p:cNvPr>
          <p:cNvSpPr txBox="1">
            <a:spLocks/>
          </p:cNvSpPr>
          <p:nvPr/>
        </p:nvSpPr>
        <p:spPr>
          <a:xfrm>
            <a:off x="7714399" y="4755594"/>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10</a:t>
            </a:r>
          </a:p>
        </p:txBody>
      </p:sp>
    </p:spTree>
    <p:extLst>
      <p:ext uri="{BB962C8B-B14F-4D97-AF65-F5344CB8AC3E}">
        <p14:creationId xmlns:p14="http://schemas.microsoft.com/office/powerpoint/2010/main" val="82228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1" grpId="0" animBg="1"/>
      <p:bldP spid="50"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txBox="1">
            <a:spLocks noGrp="1"/>
          </p:cNvSpPr>
          <p:nvPr>
            <p:ph type="title"/>
          </p:nvPr>
        </p:nvSpPr>
        <p:spPr>
          <a:xfrm>
            <a:off x="713225" y="1800849"/>
            <a:ext cx="8372718"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Manipulation en  JAVA</a:t>
            </a:r>
            <a:endParaRPr dirty="0"/>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2;p39">
            <a:extLst>
              <a:ext uri="{FF2B5EF4-FFF2-40B4-BE49-F238E27FC236}">
                <a16:creationId xmlns:a16="http://schemas.microsoft.com/office/drawing/2014/main" id="{C8249211-1EE0-DAFA-427B-414ABD18FD60}"/>
              </a:ext>
            </a:extLst>
          </p:cNvPr>
          <p:cNvSpPr txBox="1">
            <a:spLocks/>
          </p:cNvSpPr>
          <p:nvPr/>
        </p:nvSpPr>
        <p:spPr>
          <a:xfrm>
            <a:off x="8179497" y="4759999"/>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5" name="Légende : flèche vers la gauche 4">
            <a:extLst>
              <a:ext uri="{FF2B5EF4-FFF2-40B4-BE49-F238E27FC236}">
                <a16:creationId xmlns:a16="http://schemas.microsoft.com/office/drawing/2014/main" id="{265B0AD5-756A-C82C-EF8D-25C6F8AEE68E}"/>
              </a:ext>
            </a:extLst>
          </p:cNvPr>
          <p:cNvSpPr/>
          <p:nvPr/>
        </p:nvSpPr>
        <p:spPr>
          <a:xfrm>
            <a:off x="5373106" y="1098891"/>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Composant</a:t>
            </a:r>
            <a:endParaRPr lang="fr-FR" dirty="0"/>
          </a:p>
        </p:txBody>
      </p:sp>
      <p:sp>
        <p:nvSpPr>
          <p:cNvPr id="8" name="Légende : flèche vers la gauche 7">
            <a:extLst>
              <a:ext uri="{FF2B5EF4-FFF2-40B4-BE49-F238E27FC236}">
                <a16:creationId xmlns:a16="http://schemas.microsoft.com/office/drawing/2014/main" id="{AB95D7E8-44AF-A016-FCC0-BBBCE0B67FEA}"/>
              </a:ext>
            </a:extLst>
          </p:cNvPr>
          <p:cNvSpPr/>
          <p:nvPr/>
        </p:nvSpPr>
        <p:spPr>
          <a:xfrm>
            <a:off x="5373106" y="3049190"/>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Feuille</a:t>
            </a:r>
            <a:endParaRPr lang="fr-FR" dirty="0"/>
          </a:p>
        </p:txBody>
      </p:sp>
      <p:sp>
        <p:nvSpPr>
          <p:cNvPr id="9" name="ZoneTexte 11">
            <a:extLst>
              <a:ext uri="{FF2B5EF4-FFF2-40B4-BE49-F238E27FC236}">
                <a16:creationId xmlns:a16="http://schemas.microsoft.com/office/drawing/2014/main" id="{3BB3EBDE-CCAC-5D8D-E9F3-CE56987DC97C}"/>
              </a:ext>
            </a:extLst>
          </p:cNvPr>
          <p:cNvSpPr txBox="1"/>
          <p:nvPr/>
        </p:nvSpPr>
        <p:spPr>
          <a:xfrm>
            <a:off x="603257" y="320193"/>
            <a:ext cx="4595893" cy="307777"/>
          </a:xfrm>
          <a:prstGeom prst="rect">
            <a:avLst/>
          </a:prstGeom>
          <a:noFill/>
        </p:spPr>
        <p:txBody>
          <a:bodyPr wrap="square">
            <a:spAutoFit/>
          </a:bodyPr>
          <a:lstStyle/>
          <a:p>
            <a:r>
              <a:rPr lang="en" b="1" dirty="0">
                <a:solidFill>
                  <a:schemeClr val="dk1"/>
                </a:solidFill>
                <a:latin typeface="Sora"/>
                <a:cs typeface="Sora"/>
                <a:sym typeface="Sora"/>
              </a:rPr>
              <a:t>II.4-  Manipulation en JAVA </a:t>
            </a:r>
            <a:endParaRPr lang="fr-FR" b="1" dirty="0">
              <a:solidFill>
                <a:schemeClr val="dk1"/>
              </a:solidFill>
              <a:latin typeface="Sora"/>
              <a:cs typeface="Sora"/>
              <a:sym typeface="Sora"/>
            </a:endParaRPr>
          </a:p>
        </p:txBody>
      </p:sp>
      <p:sp>
        <p:nvSpPr>
          <p:cNvPr id="10" name="Google Shape;342;p39">
            <a:extLst>
              <a:ext uri="{FF2B5EF4-FFF2-40B4-BE49-F238E27FC236}">
                <a16:creationId xmlns:a16="http://schemas.microsoft.com/office/drawing/2014/main" id="{20157B7C-8ABB-9B08-9206-99FCE98B8F1E}"/>
              </a:ext>
            </a:extLst>
          </p:cNvPr>
          <p:cNvSpPr txBox="1">
            <a:spLocks/>
          </p:cNvSpPr>
          <p:nvPr/>
        </p:nvSpPr>
        <p:spPr>
          <a:xfrm>
            <a:off x="7968399" y="4749426"/>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14</a:t>
            </a:r>
          </a:p>
        </p:txBody>
      </p:sp>
      <p:pic>
        <p:nvPicPr>
          <p:cNvPr id="14" name="Picture 13">
            <a:extLst>
              <a:ext uri="{FF2B5EF4-FFF2-40B4-BE49-F238E27FC236}">
                <a16:creationId xmlns:a16="http://schemas.microsoft.com/office/drawing/2014/main" id="{AB065CF5-EF3E-3DF3-AD6D-A1BBEA0D888A}"/>
              </a:ext>
            </a:extLst>
          </p:cNvPr>
          <p:cNvPicPr>
            <a:picLocks noChangeAspect="1"/>
          </p:cNvPicPr>
          <p:nvPr/>
        </p:nvPicPr>
        <p:blipFill rotWithShape="1">
          <a:blip r:embed="rId3"/>
          <a:srcRect l="17585" t="23341" r="15618" b="29294"/>
          <a:stretch/>
        </p:blipFill>
        <p:spPr>
          <a:xfrm>
            <a:off x="2709733" y="525790"/>
            <a:ext cx="2663372" cy="1543977"/>
          </a:xfrm>
          <a:prstGeom prst="rect">
            <a:avLst/>
          </a:prstGeom>
        </p:spPr>
      </p:pic>
      <p:pic>
        <p:nvPicPr>
          <p:cNvPr id="16" name="Picture 15">
            <a:extLst>
              <a:ext uri="{FF2B5EF4-FFF2-40B4-BE49-F238E27FC236}">
                <a16:creationId xmlns:a16="http://schemas.microsoft.com/office/drawing/2014/main" id="{52112979-7CEC-E7E6-9DB5-29700F92F256}"/>
              </a:ext>
            </a:extLst>
          </p:cNvPr>
          <p:cNvPicPr>
            <a:picLocks noChangeAspect="1"/>
          </p:cNvPicPr>
          <p:nvPr/>
        </p:nvPicPr>
        <p:blipFill rotWithShape="1">
          <a:blip r:embed="rId4"/>
          <a:srcRect l="22778" t="24856" r="22315" b="7663"/>
          <a:stretch/>
        </p:blipFill>
        <p:spPr>
          <a:xfrm>
            <a:off x="1891982" y="2069767"/>
            <a:ext cx="3588714" cy="2480968"/>
          </a:xfrm>
          <a:prstGeom prst="rect">
            <a:avLst/>
          </a:prstGeom>
        </p:spPr>
      </p:pic>
    </p:spTree>
    <p:extLst>
      <p:ext uri="{BB962C8B-B14F-4D97-AF65-F5344CB8AC3E}">
        <p14:creationId xmlns:p14="http://schemas.microsoft.com/office/powerpoint/2010/main" val="36294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8" name="Légende : flèche vers la gauche 7">
            <a:extLst>
              <a:ext uri="{FF2B5EF4-FFF2-40B4-BE49-F238E27FC236}">
                <a16:creationId xmlns:a16="http://schemas.microsoft.com/office/drawing/2014/main" id="{AB95D7E8-44AF-A016-FCC0-BBBCE0B67FEA}"/>
              </a:ext>
            </a:extLst>
          </p:cNvPr>
          <p:cNvSpPr/>
          <p:nvPr/>
        </p:nvSpPr>
        <p:spPr>
          <a:xfrm>
            <a:off x="5305027" y="2571750"/>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0" lang="fr-FR" altLang="fr-FR" sz="1400" b="1" i="0" u="none" strike="noStrike" cap="none" normalizeH="0" baseline="0" dirty="0">
                <a:ln>
                  <a:noFill/>
                </a:ln>
                <a:solidFill>
                  <a:schemeClr val="tx1"/>
                </a:solidFill>
                <a:effectLst/>
                <a:latin typeface="Catamaran" panose="020B0604020202020204" charset="0"/>
                <a:cs typeface="Catamaran" panose="020B0604020202020204" charset="0"/>
              </a:rPr>
              <a:t>Conteneur</a:t>
            </a:r>
            <a:endParaRPr lang="fr-FR" dirty="0"/>
          </a:p>
        </p:txBody>
      </p:sp>
      <p:sp>
        <p:nvSpPr>
          <p:cNvPr id="5" name="ZoneTexte 11">
            <a:extLst>
              <a:ext uri="{FF2B5EF4-FFF2-40B4-BE49-F238E27FC236}">
                <a16:creationId xmlns:a16="http://schemas.microsoft.com/office/drawing/2014/main" id="{3CA80AD3-0800-5197-5C60-24C923317656}"/>
              </a:ext>
            </a:extLst>
          </p:cNvPr>
          <p:cNvSpPr txBox="1"/>
          <p:nvPr/>
        </p:nvSpPr>
        <p:spPr>
          <a:xfrm>
            <a:off x="320228" y="349806"/>
            <a:ext cx="4595893" cy="307777"/>
          </a:xfrm>
          <a:prstGeom prst="rect">
            <a:avLst/>
          </a:prstGeom>
          <a:noFill/>
        </p:spPr>
        <p:txBody>
          <a:bodyPr wrap="square">
            <a:spAutoFit/>
          </a:bodyPr>
          <a:lstStyle/>
          <a:p>
            <a:r>
              <a:rPr lang="en" b="1" dirty="0">
                <a:solidFill>
                  <a:schemeClr val="dk1"/>
                </a:solidFill>
                <a:latin typeface="Sora"/>
                <a:cs typeface="Sora"/>
                <a:sym typeface="Sora"/>
              </a:rPr>
              <a:t>II.4-  Manipulation en JAVA </a:t>
            </a:r>
            <a:endParaRPr lang="fr-FR" b="1" dirty="0">
              <a:solidFill>
                <a:schemeClr val="dk1"/>
              </a:solidFill>
              <a:latin typeface="Sora"/>
              <a:cs typeface="Sora"/>
              <a:sym typeface="Sora"/>
            </a:endParaRPr>
          </a:p>
        </p:txBody>
      </p:sp>
      <p:sp>
        <p:nvSpPr>
          <p:cNvPr id="6" name="Google Shape;342;p39">
            <a:extLst>
              <a:ext uri="{FF2B5EF4-FFF2-40B4-BE49-F238E27FC236}">
                <a16:creationId xmlns:a16="http://schemas.microsoft.com/office/drawing/2014/main" id="{AB56A5BB-9CA4-58AC-D2DF-F26080263F92}"/>
              </a:ext>
            </a:extLst>
          </p:cNvPr>
          <p:cNvSpPr txBox="1">
            <a:spLocks/>
          </p:cNvSpPr>
          <p:nvPr/>
        </p:nvSpPr>
        <p:spPr>
          <a:xfrm>
            <a:off x="7968398" y="475668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15</a:t>
            </a:r>
          </a:p>
        </p:txBody>
      </p:sp>
      <p:pic>
        <p:nvPicPr>
          <p:cNvPr id="9" name="Picture 8">
            <a:extLst>
              <a:ext uri="{FF2B5EF4-FFF2-40B4-BE49-F238E27FC236}">
                <a16:creationId xmlns:a16="http://schemas.microsoft.com/office/drawing/2014/main" id="{7692893B-CF23-8EB4-C789-30022D1F88E0}"/>
              </a:ext>
            </a:extLst>
          </p:cNvPr>
          <p:cNvPicPr>
            <a:picLocks noChangeAspect="1"/>
          </p:cNvPicPr>
          <p:nvPr/>
        </p:nvPicPr>
        <p:blipFill rotWithShape="1">
          <a:blip r:embed="rId3"/>
          <a:srcRect r="23475" b="17202"/>
          <a:stretch/>
        </p:blipFill>
        <p:spPr>
          <a:xfrm>
            <a:off x="1111285" y="657583"/>
            <a:ext cx="4176936" cy="4258733"/>
          </a:xfrm>
          <a:prstGeom prst="rect">
            <a:avLst/>
          </a:prstGeom>
        </p:spPr>
      </p:pic>
    </p:spTree>
    <p:extLst>
      <p:ext uri="{BB962C8B-B14F-4D97-AF65-F5344CB8AC3E}">
        <p14:creationId xmlns:p14="http://schemas.microsoft.com/office/powerpoint/2010/main" val="19549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8" name="Légende : flèche vers la gauche 7">
            <a:extLst>
              <a:ext uri="{FF2B5EF4-FFF2-40B4-BE49-F238E27FC236}">
                <a16:creationId xmlns:a16="http://schemas.microsoft.com/office/drawing/2014/main" id="{AB95D7E8-44AF-A016-FCC0-BBBCE0B67FEA}"/>
              </a:ext>
            </a:extLst>
          </p:cNvPr>
          <p:cNvSpPr/>
          <p:nvPr/>
        </p:nvSpPr>
        <p:spPr>
          <a:xfrm>
            <a:off x="5145094" y="2303235"/>
            <a:ext cx="3018250" cy="537029"/>
          </a:xfrm>
          <a:prstGeom prst="leftArrowCallout">
            <a:avLst>
              <a:gd name="adj1" fmla="val 25000"/>
              <a:gd name="adj2" fmla="val 25000"/>
              <a:gd name="adj3" fmla="val 25000"/>
              <a:gd name="adj4" fmla="val 8050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0" lang="fr-FR" altLang="fr-FR" sz="1400" b="1" i="0" u="none" strike="noStrike" cap="none" normalizeH="0" baseline="0" dirty="0">
                <a:ln>
                  <a:noFill/>
                </a:ln>
                <a:solidFill>
                  <a:schemeClr val="tx1"/>
                </a:solidFill>
                <a:effectLst/>
                <a:latin typeface="Catamaran" panose="020B0604020202020204" charset="0"/>
                <a:cs typeface="Catamaran" panose="020B0604020202020204" charset="0"/>
              </a:rPr>
              <a:t>Main</a:t>
            </a:r>
            <a:endParaRPr lang="fr-FR" dirty="0"/>
          </a:p>
        </p:txBody>
      </p:sp>
      <p:pic>
        <p:nvPicPr>
          <p:cNvPr id="13" name="Picture 12">
            <a:extLst>
              <a:ext uri="{FF2B5EF4-FFF2-40B4-BE49-F238E27FC236}">
                <a16:creationId xmlns:a16="http://schemas.microsoft.com/office/drawing/2014/main" id="{ECEE3786-ED3D-B688-87BD-092099CABF99}"/>
              </a:ext>
            </a:extLst>
          </p:cNvPr>
          <p:cNvPicPr>
            <a:picLocks noChangeAspect="1"/>
          </p:cNvPicPr>
          <p:nvPr/>
        </p:nvPicPr>
        <p:blipFill>
          <a:blip r:embed="rId3"/>
          <a:stretch>
            <a:fillRect/>
          </a:stretch>
        </p:blipFill>
        <p:spPr>
          <a:xfrm>
            <a:off x="5237776" y="3574065"/>
            <a:ext cx="2616334" cy="1035103"/>
          </a:xfrm>
          <a:prstGeom prst="rect">
            <a:avLst/>
          </a:prstGeom>
        </p:spPr>
      </p:pic>
      <p:sp>
        <p:nvSpPr>
          <p:cNvPr id="14" name="ZoneTexte 11">
            <a:extLst>
              <a:ext uri="{FF2B5EF4-FFF2-40B4-BE49-F238E27FC236}">
                <a16:creationId xmlns:a16="http://schemas.microsoft.com/office/drawing/2014/main" id="{3C436659-5A30-1938-6B47-DA5081511629}"/>
              </a:ext>
            </a:extLst>
          </p:cNvPr>
          <p:cNvSpPr txBox="1"/>
          <p:nvPr/>
        </p:nvSpPr>
        <p:spPr>
          <a:xfrm>
            <a:off x="603257" y="320193"/>
            <a:ext cx="4595893" cy="307777"/>
          </a:xfrm>
          <a:prstGeom prst="rect">
            <a:avLst/>
          </a:prstGeom>
          <a:noFill/>
        </p:spPr>
        <p:txBody>
          <a:bodyPr wrap="square">
            <a:spAutoFit/>
          </a:bodyPr>
          <a:lstStyle/>
          <a:p>
            <a:r>
              <a:rPr lang="en" b="1" dirty="0">
                <a:solidFill>
                  <a:schemeClr val="dk1"/>
                </a:solidFill>
                <a:latin typeface="Sora"/>
                <a:cs typeface="Sora"/>
                <a:sym typeface="Sora"/>
              </a:rPr>
              <a:t>II.4-  Manipulation en JAVA </a:t>
            </a:r>
            <a:endParaRPr lang="fr-FR" b="1" dirty="0">
              <a:solidFill>
                <a:schemeClr val="dk1"/>
              </a:solidFill>
              <a:latin typeface="Sora"/>
              <a:cs typeface="Sora"/>
              <a:sym typeface="Sora"/>
            </a:endParaRPr>
          </a:p>
        </p:txBody>
      </p:sp>
      <p:sp>
        <p:nvSpPr>
          <p:cNvPr id="15" name="Google Shape;342;p39">
            <a:extLst>
              <a:ext uri="{FF2B5EF4-FFF2-40B4-BE49-F238E27FC236}">
                <a16:creationId xmlns:a16="http://schemas.microsoft.com/office/drawing/2014/main" id="{6CDBDACD-B81C-779D-E562-9F83C25F2314}"/>
              </a:ext>
            </a:extLst>
          </p:cNvPr>
          <p:cNvSpPr txBox="1">
            <a:spLocks/>
          </p:cNvSpPr>
          <p:nvPr/>
        </p:nvSpPr>
        <p:spPr>
          <a:xfrm>
            <a:off x="7884648" y="475668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16</a:t>
            </a:r>
          </a:p>
        </p:txBody>
      </p:sp>
      <p:pic>
        <p:nvPicPr>
          <p:cNvPr id="17" name="Picture 16">
            <a:extLst>
              <a:ext uri="{FF2B5EF4-FFF2-40B4-BE49-F238E27FC236}">
                <a16:creationId xmlns:a16="http://schemas.microsoft.com/office/drawing/2014/main" id="{B5D79B0A-2CEA-7084-38D0-A2807FF693B0}"/>
              </a:ext>
            </a:extLst>
          </p:cNvPr>
          <p:cNvPicPr>
            <a:picLocks noChangeAspect="1"/>
          </p:cNvPicPr>
          <p:nvPr/>
        </p:nvPicPr>
        <p:blipFill rotWithShape="1">
          <a:blip r:embed="rId4"/>
          <a:srcRect r="29370" b="21481"/>
          <a:stretch/>
        </p:blipFill>
        <p:spPr>
          <a:xfrm>
            <a:off x="1289890" y="718083"/>
            <a:ext cx="3855203" cy="4038600"/>
          </a:xfrm>
          <a:prstGeom prst="rect">
            <a:avLst/>
          </a:prstGeom>
        </p:spPr>
      </p:pic>
    </p:spTree>
    <p:extLst>
      <p:ext uri="{BB962C8B-B14F-4D97-AF65-F5344CB8AC3E}">
        <p14:creationId xmlns:p14="http://schemas.microsoft.com/office/powerpoint/2010/main" val="395127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41"/>
          <p:cNvSpPr txBox="1">
            <a:spLocks noGrp="1"/>
          </p:cNvSpPr>
          <p:nvPr>
            <p:ph type="title"/>
          </p:nvPr>
        </p:nvSpPr>
        <p:spPr>
          <a:xfrm>
            <a:off x="713225" y="1800849"/>
            <a:ext cx="8372718"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Avantages et limitations</a:t>
            </a:r>
            <a:endParaRPr dirty="0"/>
          </a:p>
        </p:txBody>
      </p:sp>
      <p:sp>
        <p:nvSpPr>
          <p:cNvPr id="370" name="Google Shape;370;p41"/>
          <p:cNvSpPr txBox="1">
            <a:spLocks noGrp="1"/>
          </p:cNvSpPr>
          <p:nvPr>
            <p:ph type="subTitle" idx="1"/>
          </p:nvPr>
        </p:nvSpPr>
        <p:spPr>
          <a:xfrm>
            <a:off x="713225" y="4116644"/>
            <a:ext cx="38409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Avantages et limitations de composite</a:t>
            </a:r>
            <a:endParaRPr lang="fr-FR" sz="1600" dirty="0"/>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42;p39">
            <a:extLst>
              <a:ext uri="{FF2B5EF4-FFF2-40B4-BE49-F238E27FC236}">
                <a16:creationId xmlns:a16="http://schemas.microsoft.com/office/drawing/2014/main" id="{72F3E283-6F0D-F1C0-FA3A-40CD1D12DE2C}"/>
              </a:ext>
            </a:extLst>
          </p:cNvPr>
          <p:cNvSpPr txBox="1">
            <a:spLocks/>
          </p:cNvSpPr>
          <p:nvPr/>
        </p:nvSpPr>
        <p:spPr>
          <a:xfrm>
            <a:off x="8221537" y="4735741"/>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17</a:t>
            </a:r>
          </a:p>
        </p:txBody>
      </p:sp>
    </p:spTree>
    <p:extLst>
      <p:ext uri="{BB962C8B-B14F-4D97-AF65-F5344CB8AC3E}">
        <p14:creationId xmlns:p14="http://schemas.microsoft.com/office/powerpoint/2010/main" val="231811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2" name="Ellipse 1">
            <a:extLst>
              <a:ext uri="{FF2B5EF4-FFF2-40B4-BE49-F238E27FC236}">
                <a16:creationId xmlns:a16="http://schemas.microsoft.com/office/drawing/2014/main" id="{811F8CE4-82B3-3991-474F-79CFB558D4FB}"/>
              </a:ext>
            </a:extLst>
          </p:cNvPr>
          <p:cNvSpPr/>
          <p:nvPr/>
        </p:nvSpPr>
        <p:spPr>
          <a:xfrm>
            <a:off x="995707" y="1183344"/>
            <a:ext cx="2178424" cy="636494"/>
          </a:xfrm>
          <a:prstGeom prst="ellipse">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dirty="0"/>
          </a:p>
        </p:txBody>
      </p:sp>
      <p:sp>
        <p:nvSpPr>
          <p:cNvPr id="4" name="Ellipse 3">
            <a:extLst>
              <a:ext uri="{FF2B5EF4-FFF2-40B4-BE49-F238E27FC236}">
                <a16:creationId xmlns:a16="http://schemas.microsoft.com/office/drawing/2014/main" id="{479048D9-047E-61E5-5AEE-9502AAFA7942}"/>
              </a:ext>
            </a:extLst>
          </p:cNvPr>
          <p:cNvSpPr/>
          <p:nvPr/>
        </p:nvSpPr>
        <p:spPr>
          <a:xfrm>
            <a:off x="699248" y="1122405"/>
            <a:ext cx="3639668"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dirty="0"/>
              <a:t>Structure hiérarchique transparente</a:t>
            </a:r>
            <a:endParaRPr lang="en-US" sz="1100" b="1" i="0" dirty="0">
              <a:solidFill>
                <a:srgbClr val="FFFFFF"/>
              </a:solidFill>
              <a:effectLst/>
            </a:endParaRPr>
          </a:p>
        </p:txBody>
      </p:sp>
      <p:sp>
        <p:nvSpPr>
          <p:cNvPr id="9" name="Ellipse 8">
            <a:extLst>
              <a:ext uri="{FF2B5EF4-FFF2-40B4-BE49-F238E27FC236}">
                <a16:creationId xmlns:a16="http://schemas.microsoft.com/office/drawing/2014/main" id="{12BDE81A-D22B-D9C5-3EE7-C422FA5BC141}"/>
              </a:ext>
            </a:extLst>
          </p:cNvPr>
          <p:cNvSpPr/>
          <p:nvPr/>
        </p:nvSpPr>
        <p:spPr>
          <a:xfrm>
            <a:off x="699248" y="1819838"/>
            <a:ext cx="3639668"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Uniformité dans le traitement</a:t>
            </a:r>
            <a:endParaRPr lang="en-US" sz="1200" b="1" i="0" dirty="0">
              <a:solidFill>
                <a:srgbClr val="FFFFFF"/>
              </a:solidFill>
              <a:effectLst/>
            </a:endParaRPr>
          </a:p>
        </p:txBody>
      </p:sp>
      <p:sp>
        <p:nvSpPr>
          <p:cNvPr id="13" name="Ellipse 12">
            <a:extLst>
              <a:ext uri="{FF2B5EF4-FFF2-40B4-BE49-F238E27FC236}">
                <a16:creationId xmlns:a16="http://schemas.microsoft.com/office/drawing/2014/main" id="{6E379F3A-FE74-84CF-943C-EA54AC890BE4}"/>
              </a:ext>
            </a:extLst>
          </p:cNvPr>
          <p:cNvSpPr/>
          <p:nvPr/>
        </p:nvSpPr>
        <p:spPr>
          <a:xfrm>
            <a:off x="699248" y="2517271"/>
            <a:ext cx="3639668"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Extension facile </a:t>
            </a:r>
            <a:endParaRPr lang="en-US" sz="1200" b="1" i="0" dirty="0">
              <a:solidFill>
                <a:srgbClr val="FFFFFF"/>
              </a:solidFill>
              <a:effectLst/>
            </a:endParaRPr>
          </a:p>
        </p:txBody>
      </p:sp>
      <p:sp>
        <p:nvSpPr>
          <p:cNvPr id="14" name="Ellipse 13">
            <a:extLst>
              <a:ext uri="{FF2B5EF4-FFF2-40B4-BE49-F238E27FC236}">
                <a16:creationId xmlns:a16="http://schemas.microsoft.com/office/drawing/2014/main" id="{D511FDCB-8A08-3ED8-9919-64C671DDA548}"/>
              </a:ext>
            </a:extLst>
          </p:cNvPr>
          <p:cNvSpPr/>
          <p:nvPr/>
        </p:nvSpPr>
        <p:spPr>
          <a:xfrm>
            <a:off x="636493" y="3214704"/>
            <a:ext cx="3702423"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b="1" dirty="0"/>
              <a:t>           Simplicité d'utilisation</a:t>
            </a:r>
            <a:endParaRPr lang="en-US" sz="1200" b="1" i="0" dirty="0">
              <a:solidFill>
                <a:srgbClr val="FFFFFF"/>
              </a:solidFill>
              <a:effectLst/>
            </a:endParaRPr>
          </a:p>
        </p:txBody>
      </p:sp>
      <p:sp>
        <p:nvSpPr>
          <p:cNvPr id="15" name="Ellipse 14">
            <a:extLst>
              <a:ext uri="{FF2B5EF4-FFF2-40B4-BE49-F238E27FC236}">
                <a16:creationId xmlns:a16="http://schemas.microsoft.com/office/drawing/2014/main" id="{653608D8-10C4-EFF2-2D19-BAD759DE4A5A}"/>
              </a:ext>
            </a:extLst>
          </p:cNvPr>
          <p:cNvSpPr/>
          <p:nvPr/>
        </p:nvSpPr>
        <p:spPr>
          <a:xfrm>
            <a:off x="5405290" y="1494692"/>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t>Complexité potentielle</a:t>
            </a:r>
            <a:endParaRPr lang="en-US" b="1" i="0" dirty="0">
              <a:solidFill>
                <a:srgbClr val="FFFFFF"/>
              </a:solidFill>
              <a:effectLst/>
            </a:endParaRPr>
          </a:p>
        </p:txBody>
      </p:sp>
      <p:sp>
        <p:nvSpPr>
          <p:cNvPr id="16" name="Ellipse 15">
            <a:extLst>
              <a:ext uri="{FF2B5EF4-FFF2-40B4-BE49-F238E27FC236}">
                <a16:creationId xmlns:a16="http://schemas.microsoft.com/office/drawing/2014/main" id="{AE7F9216-7424-C0A5-91AF-8035CD6869C9}"/>
              </a:ext>
            </a:extLst>
          </p:cNvPr>
          <p:cNvSpPr/>
          <p:nvPr/>
        </p:nvSpPr>
        <p:spPr>
          <a:xfrm>
            <a:off x="5432183" y="2211404"/>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t>           Performance</a:t>
            </a:r>
            <a:endParaRPr lang="en-US" b="1" i="0" dirty="0">
              <a:solidFill>
                <a:srgbClr val="FFFFFF"/>
              </a:solidFill>
              <a:effectLst/>
            </a:endParaRPr>
          </a:p>
        </p:txBody>
      </p:sp>
      <p:sp>
        <p:nvSpPr>
          <p:cNvPr id="17" name="Ellipse 16">
            <a:extLst>
              <a:ext uri="{FF2B5EF4-FFF2-40B4-BE49-F238E27FC236}">
                <a16:creationId xmlns:a16="http://schemas.microsoft.com/office/drawing/2014/main" id="{46CC35D4-7848-6EE2-5E2D-A8A25871CE06}"/>
              </a:ext>
            </a:extLst>
          </p:cNvPr>
          <p:cNvSpPr/>
          <p:nvPr/>
        </p:nvSpPr>
        <p:spPr>
          <a:xfrm>
            <a:off x="5405289" y="2896457"/>
            <a:ext cx="3639668"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Difficulté de restreindre certaines opérations</a:t>
            </a:r>
            <a:endParaRPr lang="en-US" sz="1200" b="1" i="0" dirty="0">
              <a:solidFill>
                <a:srgbClr val="FFFFFF"/>
              </a:solidFill>
              <a:effectLst/>
            </a:endParaRPr>
          </a:p>
        </p:txBody>
      </p:sp>
      <p:sp>
        <p:nvSpPr>
          <p:cNvPr id="3" name="ZoneTexte 11">
            <a:extLst>
              <a:ext uri="{FF2B5EF4-FFF2-40B4-BE49-F238E27FC236}">
                <a16:creationId xmlns:a16="http://schemas.microsoft.com/office/drawing/2014/main" id="{1792A5B7-E71A-B096-4F3C-551BF3D13AF3}"/>
              </a:ext>
            </a:extLst>
          </p:cNvPr>
          <p:cNvSpPr txBox="1"/>
          <p:nvPr/>
        </p:nvSpPr>
        <p:spPr>
          <a:xfrm>
            <a:off x="1111257" y="332639"/>
            <a:ext cx="4595893" cy="307777"/>
          </a:xfrm>
          <a:prstGeom prst="rect">
            <a:avLst/>
          </a:prstGeom>
          <a:noFill/>
        </p:spPr>
        <p:txBody>
          <a:bodyPr wrap="square">
            <a:spAutoFit/>
          </a:bodyPr>
          <a:lstStyle/>
          <a:p>
            <a:r>
              <a:rPr lang="en" b="1" dirty="0">
                <a:solidFill>
                  <a:schemeClr val="dk1"/>
                </a:solidFill>
                <a:latin typeface="Sora"/>
                <a:cs typeface="Sora"/>
                <a:sym typeface="Sora"/>
              </a:rPr>
              <a:t>II.5-  </a:t>
            </a:r>
            <a:r>
              <a:rPr lang="en" b="1" dirty="0"/>
              <a:t>Avantages et limitations</a:t>
            </a:r>
            <a:r>
              <a:rPr lang="en" b="1" dirty="0">
                <a:solidFill>
                  <a:schemeClr val="dk1"/>
                </a:solidFill>
                <a:latin typeface="Sora"/>
                <a:cs typeface="Sora"/>
                <a:sym typeface="Sora"/>
              </a:rPr>
              <a:t> </a:t>
            </a:r>
            <a:endParaRPr lang="fr-FR" b="1" dirty="0">
              <a:solidFill>
                <a:schemeClr val="dk1"/>
              </a:solidFill>
              <a:latin typeface="Sora"/>
              <a:cs typeface="Sora"/>
              <a:sym typeface="Sora"/>
            </a:endParaRPr>
          </a:p>
        </p:txBody>
      </p:sp>
      <p:sp>
        <p:nvSpPr>
          <p:cNvPr id="5" name="Google Shape;342;p39">
            <a:extLst>
              <a:ext uri="{FF2B5EF4-FFF2-40B4-BE49-F238E27FC236}">
                <a16:creationId xmlns:a16="http://schemas.microsoft.com/office/drawing/2014/main" id="{4B8F07F5-ADEB-0687-01A5-124F7FC1F009}"/>
              </a:ext>
            </a:extLst>
          </p:cNvPr>
          <p:cNvSpPr txBox="1">
            <a:spLocks/>
          </p:cNvSpPr>
          <p:nvPr/>
        </p:nvSpPr>
        <p:spPr>
          <a:xfrm>
            <a:off x="8026456" y="475668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18</a:t>
            </a:r>
          </a:p>
        </p:txBody>
      </p:sp>
    </p:spTree>
    <p:extLst>
      <p:ext uri="{BB962C8B-B14F-4D97-AF65-F5344CB8AC3E}">
        <p14:creationId xmlns:p14="http://schemas.microsoft.com/office/powerpoint/2010/main" val="42628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txBox="1">
            <a:spLocks noGrp="1"/>
          </p:cNvSpPr>
          <p:nvPr>
            <p:ph type="title"/>
          </p:nvPr>
        </p:nvSpPr>
        <p:spPr>
          <a:xfrm>
            <a:off x="359759" y="1825445"/>
            <a:ext cx="8999393"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800" b="1" i="0" u="none" strike="noStrike" baseline="0" dirty="0">
                <a:solidFill>
                  <a:srgbClr val="000000"/>
                </a:solidFill>
                <a:latin typeface="Sora" panose="020B0604020202020204" charset="0"/>
                <a:cs typeface="Sora" panose="020B0604020202020204" charset="0"/>
              </a:rPr>
              <a:t>Chaîne de responsabilités</a:t>
            </a:r>
            <a:endParaRPr dirty="0"/>
          </a:p>
        </p:txBody>
      </p:sp>
      <p:sp>
        <p:nvSpPr>
          <p:cNvPr id="369" name="Google Shape;369;p41"/>
          <p:cNvSpPr txBox="1">
            <a:spLocks noGrp="1"/>
          </p:cNvSpPr>
          <p:nvPr>
            <p:ph type="title" idx="2"/>
          </p:nvPr>
        </p:nvSpPr>
        <p:spPr>
          <a:xfrm>
            <a:off x="713225" y="810211"/>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0</a:t>
            </a:r>
            <a:r>
              <a:rPr lang="en" dirty="0"/>
              <a:t>3</a:t>
            </a:r>
            <a:endParaRPr dirty="0">
              <a:solidFill>
                <a:schemeClr val="accent3"/>
              </a:solidFill>
            </a:endParaRPr>
          </a:p>
        </p:txBody>
      </p:sp>
      <p:sp>
        <p:nvSpPr>
          <p:cNvPr id="370" name="Google Shape;370;p41"/>
          <p:cNvSpPr txBox="1">
            <a:spLocks noGrp="1"/>
          </p:cNvSpPr>
          <p:nvPr>
            <p:ph type="subTitle" idx="1"/>
          </p:nvPr>
        </p:nvSpPr>
        <p:spPr>
          <a:xfrm>
            <a:off x="713225" y="4116644"/>
            <a:ext cx="3840900" cy="427500"/>
          </a:xfrm>
          <a:prstGeom prst="rect">
            <a:avLst/>
          </a:prstGeom>
        </p:spPr>
        <p:txBody>
          <a:bodyPr spcFirstLastPara="1" wrap="square" lIns="91425" tIns="91425" rIns="91425" bIns="91425" anchor="t" anchorCtr="0">
            <a:noAutofit/>
          </a:bodyPr>
          <a:lstStyle/>
          <a:p>
            <a:pPr marL="0" indent="0"/>
            <a:r>
              <a:rPr lang="fr-FR" dirty="0"/>
              <a:t>Problématique, Définition, Objectifs et structure de Chaîne de responsabilités </a:t>
            </a:r>
          </a:p>
          <a:p>
            <a:pPr marL="0" lvl="0" indent="0" algn="l" rtl="0">
              <a:spcBef>
                <a:spcPts val="0"/>
              </a:spcBef>
              <a:spcAft>
                <a:spcPts val="0"/>
              </a:spcAft>
              <a:buNone/>
            </a:pPr>
            <a:endParaRPr lang="fr-FR" sz="1600" dirty="0"/>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2;p39">
            <a:extLst>
              <a:ext uri="{FF2B5EF4-FFF2-40B4-BE49-F238E27FC236}">
                <a16:creationId xmlns:a16="http://schemas.microsoft.com/office/drawing/2014/main" id="{99CC033E-2892-2850-A2A8-9B23926D8688}"/>
              </a:ext>
            </a:extLst>
          </p:cNvPr>
          <p:cNvSpPr txBox="1">
            <a:spLocks/>
          </p:cNvSpPr>
          <p:nvPr/>
        </p:nvSpPr>
        <p:spPr>
          <a:xfrm>
            <a:off x="8162863" y="4772026"/>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19</a:t>
            </a:r>
          </a:p>
        </p:txBody>
      </p:sp>
    </p:spTree>
    <p:extLst>
      <p:ext uri="{BB962C8B-B14F-4D97-AF65-F5344CB8AC3E}">
        <p14:creationId xmlns:p14="http://schemas.microsoft.com/office/powerpoint/2010/main" val="3240723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817250" y="492318"/>
            <a:ext cx="4595893" cy="307777"/>
          </a:xfrm>
          <a:prstGeom prst="rect">
            <a:avLst/>
          </a:prstGeom>
          <a:noFill/>
        </p:spPr>
        <p:txBody>
          <a:bodyPr wrap="square">
            <a:spAutoFit/>
          </a:bodyPr>
          <a:lstStyle/>
          <a:p>
            <a:r>
              <a:rPr lang="en" b="1" dirty="0">
                <a:solidFill>
                  <a:schemeClr val="dk1"/>
                </a:solidFill>
                <a:latin typeface="Sora"/>
                <a:cs typeface="Sora"/>
                <a:sym typeface="Sora"/>
              </a:rPr>
              <a:t>III.1-  Problématique </a:t>
            </a:r>
            <a:endParaRPr lang="fr-FR" b="1" dirty="0">
              <a:solidFill>
                <a:schemeClr val="dk1"/>
              </a:solidFill>
              <a:latin typeface="Sora"/>
              <a:cs typeface="Sora"/>
              <a:sym typeface="Sora"/>
            </a:endParaRPr>
          </a:p>
        </p:txBody>
      </p:sp>
      <p:pic>
        <p:nvPicPr>
          <p:cNvPr id="9" name="Image 8">
            <a:extLst>
              <a:ext uri="{FF2B5EF4-FFF2-40B4-BE49-F238E27FC236}">
                <a16:creationId xmlns:a16="http://schemas.microsoft.com/office/drawing/2014/main" id="{062CB576-690B-234A-F8AA-868211E4777F}"/>
              </a:ext>
            </a:extLst>
          </p:cNvPr>
          <p:cNvPicPr>
            <a:picLocks noChangeAspect="1"/>
          </p:cNvPicPr>
          <p:nvPr/>
        </p:nvPicPr>
        <p:blipFill>
          <a:blip r:embed="rId3"/>
          <a:stretch>
            <a:fillRect/>
          </a:stretch>
        </p:blipFill>
        <p:spPr>
          <a:xfrm>
            <a:off x="352586" y="3169824"/>
            <a:ext cx="2088430" cy="1171988"/>
          </a:xfrm>
          <a:prstGeom prst="rect">
            <a:avLst/>
          </a:prstGeom>
        </p:spPr>
      </p:pic>
      <p:pic>
        <p:nvPicPr>
          <p:cNvPr id="13" name="Image 12">
            <a:extLst>
              <a:ext uri="{FF2B5EF4-FFF2-40B4-BE49-F238E27FC236}">
                <a16:creationId xmlns:a16="http://schemas.microsoft.com/office/drawing/2014/main" id="{0C8A7D1E-F623-C433-E66A-0F72009F6AEA}"/>
              </a:ext>
            </a:extLst>
          </p:cNvPr>
          <p:cNvPicPr>
            <a:picLocks noChangeAspect="1"/>
          </p:cNvPicPr>
          <p:nvPr/>
        </p:nvPicPr>
        <p:blipFill>
          <a:blip r:embed="rId4"/>
          <a:stretch>
            <a:fillRect/>
          </a:stretch>
        </p:blipFill>
        <p:spPr>
          <a:xfrm>
            <a:off x="3709868" y="3251786"/>
            <a:ext cx="1238809" cy="1399396"/>
          </a:xfrm>
          <a:prstGeom prst="rect">
            <a:avLst/>
          </a:prstGeom>
        </p:spPr>
      </p:pic>
      <p:pic>
        <p:nvPicPr>
          <p:cNvPr id="15" name="Image 14">
            <a:extLst>
              <a:ext uri="{FF2B5EF4-FFF2-40B4-BE49-F238E27FC236}">
                <a16:creationId xmlns:a16="http://schemas.microsoft.com/office/drawing/2014/main" id="{AE61AE27-33C6-352C-EAD1-26A29798A272}"/>
              </a:ext>
            </a:extLst>
          </p:cNvPr>
          <p:cNvPicPr>
            <a:picLocks noChangeAspect="1"/>
          </p:cNvPicPr>
          <p:nvPr/>
        </p:nvPicPr>
        <p:blipFill>
          <a:blip r:embed="rId5"/>
          <a:stretch>
            <a:fillRect/>
          </a:stretch>
        </p:blipFill>
        <p:spPr>
          <a:xfrm>
            <a:off x="7131662" y="2824008"/>
            <a:ext cx="1448752" cy="1709528"/>
          </a:xfrm>
          <a:prstGeom prst="rect">
            <a:avLst/>
          </a:prstGeom>
        </p:spPr>
      </p:pic>
      <p:pic>
        <p:nvPicPr>
          <p:cNvPr id="17" name="Image 16">
            <a:extLst>
              <a:ext uri="{FF2B5EF4-FFF2-40B4-BE49-F238E27FC236}">
                <a16:creationId xmlns:a16="http://schemas.microsoft.com/office/drawing/2014/main" id="{D6BA3B3F-80AD-D049-B45A-BB2D5DAF26FC}"/>
              </a:ext>
            </a:extLst>
          </p:cNvPr>
          <p:cNvPicPr>
            <a:picLocks noChangeAspect="1"/>
          </p:cNvPicPr>
          <p:nvPr/>
        </p:nvPicPr>
        <p:blipFill>
          <a:blip r:embed="rId6"/>
          <a:stretch>
            <a:fillRect/>
          </a:stretch>
        </p:blipFill>
        <p:spPr>
          <a:xfrm>
            <a:off x="2116337" y="4017133"/>
            <a:ext cx="649357" cy="649357"/>
          </a:xfrm>
          <a:prstGeom prst="rect">
            <a:avLst/>
          </a:prstGeom>
        </p:spPr>
      </p:pic>
      <p:pic>
        <p:nvPicPr>
          <p:cNvPr id="19" name="Image 18">
            <a:extLst>
              <a:ext uri="{FF2B5EF4-FFF2-40B4-BE49-F238E27FC236}">
                <a16:creationId xmlns:a16="http://schemas.microsoft.com/office/drawing/2014/main" id="{7B40376E-9F56-1134-7FAB-9657D50C3ED8}"/>
              </a:ext>
            </a:extLst>
          </p:cNvPr>
          <p:cNvPicPr>
            <a:picLocks noChangeAspect="1"/>
          </p:cNvPicPr>
          <p:nvPr/>
        </p:nvPicPr>
        <p:blipFill>
          <a:blip r:embed="rId6"/>
          <a:stretch>
            <a:fillRect/>
          </a:stretch>
        </p:blipFill>
        <p:spPr>
          <a:xfrm>
            <a:off x="7212960" y="4103271"/>
            <a:ext cx="649357" cy="649357"/>
          </a:xfrm>
          <a:prstGeom prst="rect">
            <a:avLst/>
          </a:prstGeom>
        </p:spPr>
      </p:pic>
      <p:pic>
        <p:nvPicPr>
          <p:cNvPr id="21" name="Image 20">
            <a:extLst>
              <a:ext uri="{FF2B5EF4-FFF2-40B4-BE49-F238E27FC236}">
                <a16:creationId xmlns:a16="http://schemas.microsoft.com/office/drawing/2014/main" id="{8823C334-B0E9-8781-D3A9-E988A238C753}"/>
              </a:ext>
            </a:extLst>
          </p:cNvPr>
          <p:cNvPicPr>
            <a:picLocks noChangeAspect="1"/>
          </p:cNvPicPr>
          <p:nvPr/>
        </p:nvPicPr>
        <p:blipFill>
          <a:blip r:embed="rId7"/>
          <a:stretch>
            <a:fillRect/>
          </a:stretch>
        </p:blipFill>
        <p:spPr>
          <a:xfrm>
            <a:off x="3503479" y="924933"/>
            <a:ext cx="1638365" cy="1638365"/>
          </a:xfrm>
          <a:prstGeom prst="rect">
            <a:avLst/>
          </a:prstGeom>
        </p:spPr>
      </p:pic>
      <p:cxnSp>
        <p:nvCxnSpPr>
          <p:cNvPr id="33" name="Connecteur droit 32">
            <a:extLst>
              <a:ext uri="{FF2B5EF4-FFF2-40B4-BE49-F238E27FC236}">
                <a16:creationId xmlns:a16="http://schemas.microsoft.com/office/drawing/2014/main" id="{63F1EA03-9D5D-811D-68EF-CDFC7F82CDD0}"/>
              </a:ext>
            </a:extLst>
          </p:cNvPr>
          <p:cNvCxnSpPr>
            <a:cxnSpLocks/>
            <a:stCxn id="13" idx="0"/>
            <a:endCxn id="21" idx="2"/>
          </p:cNvCxnSpPr>
          <p:nvPr/>
        </p:nvCxnSpPr>
        <p:spPr>
          <a:xfrm flipH="1" flipV="1">
            <a:off x="4322662" y="2563298"/>
            <a:ext cx="6611" cy="688488"/>
          </a:xfrm>
          <a:prstGeom prst="line">
            <a:avLst/>
          </a:prstGeom>
          <a:ln w="127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9" name="Image 48">
            <a:extLst>
              <a:ext uri="{FF2B5EF4-FFF2-40B4-BE49-F238E27FC236}">
                <a16:creationId xmlns:a16="http://schemas.microsoft.com/office/drawing/2014/main" id="{0EB085D9-1C96-6170-18B4-E1734D5BFB87}"/>
              </a:ext>
            </a:extLst>
          </p:cNvPr>
          <p:cNvPicPr>
            <a:picLocks noChangeAspect="1"/>
          </p:cNvPicPr>
          <p:nvPr/>
        </p:nvPicPr>
        <p:blipFill>
          <a:blip r:embed="rId8"/>
          <a:stretch>
            <a:fillRect/>
          </a:stretch>
        </p:blipFill>
        <p:spPr>
          <a:xfrm>
            <a:off x="2792503" y="4017133"/>
            <a:ext cx="267996" cy="267996"/>
          </a:xfrm>
          <a:prstGeom prst="rect">
            <a:avLst/>
          </a:prstGeom>
        </p:spPr>
      </p:pic>
      <p:pic>
        <p:nvPicPr>
          <p:cNvPr id="51" name="Image 50">
            <a:extLst>
              <a:ext uri="{FF2B5EF4-FFF2-40B4-BE49-F238E27FC236}">
                <a16:creationId xmlns:a16="http://schemas.microsoft.com/office/drawing/2014/main" id="{AC3C1B8A-A124-3226-52A9-81F0B1D1D904}"/>
              </a:ext>
            </a:extLst>
          </p:cNvPr>
          <p:cNvPicPr>
            <a:picLocks noChangeAspect="1"/>
          </p:cNvPicPr>
          <p:nvPr/>
        </p:nvPicPr>
        <p:blipFill>
          <a:blip r:embed="rId9"/>
          <a:stretch>
            <a:fillRect/>
          </a:stretch>
        </p:blipFill>
        <p:spPr>
          <a:xfrm>
            <a:off x="2723918" y="4280170"/>
            <a:ext cx="391279" cy="391279"/>
          </a:xfrm>
          <a:prstGeom prst="rect">
            <a:avLst/>
          </a:prstGeom>
        </p:spPr>
      </p:pic>
      <p:pic>
        <p:nvPicPr>
          <p:cNvPr id="52" name="Image 51">
            <a:extLst>
              <a:ext uri="{FF2B5EF4-FFF2-40B4-BE49-F238E27FC236}">
                <a16:creationId xmlns:a16="http://schemas.microsoft.com/office/drawing/2014/main" id="{FDDEE7A8-981B-AAC0-0252-20E7B1985EE2}"/>
              </a:ext>
            </a:extLst>
          </p:cNvPr>
          <p:cNvPicPr>
            <a:picLocks noChangeAspect="1"/>
          </p:cNvPicPr>
          <p:nvPr/>
        </p:nvPicPr>
        <p:blipFill>
          <a:blip r:embed="rId6"/>
          <a:stretch>
            <a:fillRect/>
          </a:stretch>
        </p:blipFill>
        <p:spPr>
          <a:xfrm>
            <a:off x="4587867" y="4272125"/>
            <a:ext cx="649357" cy="649357"/>
          </a:xfrm>
          <a:prstGeom prst="rect">
            <a:avLst/>
          </a:prstGeom>
        </p:spPr>
      </p:pic>
      <p:pic>
        <p:nvPicPr>
          <p:cNvPr id="53" name="Image 52">
            <a:extLst>
              <a:ext uri="{FF2B5EF4-FFF2-40B4-BE49-F238E27FC236}">
                <a16:creationId xmlns:a16="http://schemas.microsoft.com/office/drawing/2014/main" id="{E304FCAB-8EA3-E4BD-528F-84EAC9BAFC97}"/>
              </a:ext>
            </a:extLst>
          </p:cNvPr>
          <p:cNvPicPr>
            <a:picLocks noChangeAspect="1"/>
          </p:cNvPicPr>
          <p:nvPr/>
        </p:nvPicPr>
        <p:blipFill>
          <a:blip r:embed="rId8"/>
          <a:stretch>
            <a:fillRect/>
          </a:stretch>
        </p:blipFill>
        <p:spPr>
          <a:xfrm>
            <a:off x="5196812" y="4278469"/>
            <a:ext cx="267996" cy="267996"/>
          </a:xfrm>
          <a:prstGeom prst="rect">
            <a:avLst/>
          </a:prstGeom>
        </p:spPr>
      </p:pic>
      <p:pic>
        <p:nvPicPr>
          <p:cNvPr id="54" name="Image 53">
            <a:extLst>
              <a:ext uri="{FF2B5EF4-FFF2-40B4-BE49-F238E27FC236}">
                <a16:creationId xmlns:a16="http://schemas.microsoft.com/office/drawing/2014/main" id="{5229FA78-9C1E-D1A5-7B8E-78723A4CBEAD}"/>
              </a:ext>
            </a:extLst>
          </p:cNvPr>
          <p:cNvPicPr>
            <a:picLocks noChangeAspect="1"/>
          </p:cNvPicPr>
          <p:nvPr/>
        </p:nvPicPr>
        <p:blipFill>
          <a:blip r:embed="rId9"/>
          <a:stretch>
            <a:fillRect/>
          </a:stretch>
        </p:blipFill>
        <p:spPr>
          <a:xfrm>
            <a:off x="5166635" y="4598527"/>
            <a:ext cx="391279" cy="391279"/>
          </a:xfrm>
          <a:prstGeom prst="rect">
            <a:avLst/>
          </a:prstGeom>
        </p:spPr>
      </p:pic>
      <p:pic>
        <p:nvPicPr>
          <p:cNvPr id="55" name="Image 54">
            <a:extLst>
              <a:ext uri="{FF2B5EF4-FFF2-40B4-BE49-F238E27FC236}">
                <a16:creationId xmlns:a16="http://schemas.microsoft.com/office/drawing/2014/main" id="{3996485A-9618-9370-588C-CA9FBB611826}"/>
              </a:ext>
            </a:extLst>
          </p:cNvPr>
          <p:cNvPicPr>
            <a:picLocks noChangeAspect="1"/>
          </p:cNvPicPr>
          <p:nvPr/>
        </p:nvPicPr>
        <p:blipFill>
          <a:blip r:embed="rId8"/>
          <a:stretch>
            <a:fillRect/>
          </a:stretch>
        </p:blipFill>
        <p:spPr>
          <a:xfrm>
            <a:off x="6944964" y="4207813"/>
            <a:ext cx="267996" cy="267996"/>
          </a:xfrm>
          <a:prstGeom prst="rect">
            <a:avLst/>
          </a:prstGeom>
        </p:spPr>
      </p:pic>
      <p:pic>
        <p:nvPicPr>
          <p:cNvPr id="56" name="Image 55">
            <a:extLst>
              <a:ext uri="{FF2B5EF4-FFF2-40B4-BE49-F238E27FC236}">
                <a16:creationId xmlns:a16="http://schemas.microsoft.com/office/drawing/2014/main" id="{B165408D-2205-E28F-694E-D10F0B21FB44}"/>
              </a:ext>
            </a:extLst>
          </p:cNvPr>
          <p:cNvPicPr>
            <a:picLocks noChangeAspect="1"/>
          </p:cNvPicPr>
          <p:nvPr/>
        </p:nvPicPr>
        <p:blipFill>
          <a:blip r:embed="rId9"/>
          <a:stretch>
            <a:fillRect/>
          </a:stretch>
        </p:blipFill>
        <p:spPr>
          <a:xfrm>
            <a:off x="6863757" y="4500406"/>
            <a:ext cx="391279" cy="391279"/>
          </a:xfrm>
          <a:prstGeom prst="rect">
            <a:avLst/>
          </a:prstGeom>
        </p:spPr>
      </p:pic>
      <p:cxnSp>
        <p:nvCxnSpPr>
          <p:cNvPr id="58" name="Connecteur : en angle 57">
            <a:extLst>
              <a:ext uri="{FF2B5EF4-FFF2-40B4-BE49-F238E27FC236}">
                <a16:creationId xmlns:a16="http://schemas.microsoft.com/office/drawing/2014/main" id="{173348C3-7D5E-6B3C-7FE7-0E9CB955154C}"/>
              </a:ext>
            </a:extLst>
          </p:cNvPr>
          <p:cNvCxnSpPr>
            <a:stCxn id="9" idx="0"/>
            <a:endCxn id="21" idx="1"/>
          </p:cNvCxnSpPr>
          <p:nvPr/>
        </p:nvCxnSpPr>
        <p:spPr>
          <a:xfrm rot="5400000" flipH="1" flipV="1">
            <a:off x="1737286" y="1403631"/>
            <a:ext cx="1425708" cy="21066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Connecteur : en angle 59">
            <a:extLst>
              <a:ext uri="{FF2B5EF4-FFF2-40B4-BE49-F238E27FC236}">
                <a16:creationId xmlns:a16="http://schemas.microsoft.com/office/drawing/2014/main" id="{AF6C4B26-3B7F-BA13-4043-A989FF315381}"/>
              </a:ext>
            </a:extLst>
          </p:cNvPr>
          <p:cNvCxnSpPr>
            <a:stCxn id="15" idx="0"/>
            <a:endCxn id="21" idx="3"/>
          </p:cNvCxnSpPr>
          <p:nvPr/>
        </p:nvCxnSpPr>
        <p:spPr>
          <a:xfrm rot="16200000" flipV="1">
            <a:off x="5958995" y="926965"/>
            <a:ext cx="1079892" cy="271419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 name="Google Shape;342;p39">
            <a:extLst>
              <a:ext uri="{FF2B5EF4-FFF2-40B4-BE49-F238E27FC236}">
                <a16:creationId xmlns:a16="http://schemas.microsoft.com/office/drawing/2014/main" id="{95C54C70-F436-7EBF-49FC-72F8C9BD7D78}"/>
              </a:ext>
            </a:extLst>
          </p:cNvPr>
          <p:cNvSpPr txBox="1">
            <a:spLocks/>
          </p:cNvSpPr>
          <p:nvPr/>
        </p:nvSpPr>
        <p:spPr>
          <a:xfrm>
            <a:off x="8211520" y="4752628"/>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20</a:t>
            </a:r>
          </a:p>
        </p:txBody>
      </p:sp>
    </p:spTree>
    <p:extLst>
      <p:ext uri="{BB962C8B-B14F-4D97-AF65-F5344CB8AC3E}">
        <p14:creationId xmlns:p14="http://schemas.microsoft.com/office/powerpoint/2010/main" val="29489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500" fill="hold"/>
                                        <p:tgtEl>
                                          <p:spTgt spid="49"/>
                                        </p:tgtEl>
                                        <p:attrNameLst>
                                          <p:attrName>ppt_x</p:attrName>
                                        </p:attrNameLst>
                                      </p:cBhvr>
                                      <p:tavLst>
                                        <p:tav tm="0">
                                          <p:val>
                                            <p:strVal val="#ppt_x"/>
                                          </p:val>
                                        </p:tav>
                                        <p:tav tm="100000">
                                          <p:val>
                                            <p:strVal val="#ppt_x"/>
                                          </p:val>
                                        </p:tav>
                                      </p:tavLst>
                                    </p:anim>
                                    <p:anim calcmode="lin" valueType="num">
                                      <p:cBhvr additive="base">
                                        <p:cTn id="27" dur="500" fill="hold"/>
                                        <p:tgtEl>
                                          <p:spTgt spid="4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ppt_x"/>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ppt_x"/>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ppt_x"/>
                                          </p:val>
                                        </p:tav>
                                        <p:tav tm="100000">
                                          <p:val>
                                            <p:strVal val="#ppt_x"/>
                                          </p:val>
                                        </p:tav>
                                      </p:tavLst>
                                    </p:anim>
                                    <p:anim calcmode="lin" valueType="num">
                                      <p:cBhvr additive="base">
                                        <p:cTn id="41" dur="500" fill="hold"/>
                                        <p:tgtEl>
                                          <p:spTgt spid="5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500" fill="hold"/>
                                        <p:tgtEl>
                                          <p:spTgt spid="54"/>
                                        </p:tgtEl>
                                        <p:attrNameLst>
                                          <p:attrName>ppt_x</p:attrName>
                                        </p:attrNameLst>
                                      </p:cBhvr>
                                      <p:tavLst>
                                        <p:tav tm="0">
                                          <p:val>
                                            <p:strVal val="#ppt_x"/>
                                          </p:val>
                                        </p:tav>
                                        <p:tav tm="100000">
                                          <p:val>
                                            <p:strVal val="#ppt_x"/>
                                          </p:val>
                                        </p:tav>
                                      </p:tavLst>
                                    </p:anim>
                                    <p:anim calcmode="lin" valueType="num">
                                      <p:cBhvr additive="base">
                                        <p:cTn id="4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fill="hold"/>
                                        <p:tgtEl>
                                          <p:spTgt spid="56"/>
                                        </p:tgtEl>
                                        <p:attrNameLst>
                                          <p:attrName>ppt_x</p:attrName>
                                        </p:attrNameLst>
                                      </p:cBhvr>
                                      <p:tavLst>
                                        <p:tav tm="0">
                                          <p:val>
                                            <p:strVal val="#ppt_x"/>
                                          </p:val>
                                        </p:tav>
                                        <p:tav tm="100000">
                                          <p:val>
                                            <p:strVal val="#ppt_x"/>
                                          </p:val>
                                        </p:tav>
                                      </p:tavLst>
                                    </p:anim>
                                    <p:anim calcmode="lin" valueType="num">
                                      <p:cBhvr additive="base">
                                        <p:cTn id="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down)">
                                      <p:cBhvr>
                                        <p:cTn id="67" dur="500"/>
                                        <p:tgtEl>
                                          <p:spTgt spid="58"/>
                                        </p:tgtEl>
                                      </p:cBhvr>
                                    </p:animEffect>
                                  </p:childTnLst>
                                </p:cTn>
                              </p:par>
                              <p:par>
                                <p:cTn id="68" presetID="22" presetClass="entr" presetSubtype="4"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par>
                                <p:cTn id="71" presetID="22" presetClass="entr" presetSubtype="4"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down)">
                                      <p:cBhvr>
                                        <p:cTn id="7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7"/>
          <p:cNvSpPr txBox="1">
            <a:spLocks noGrp="1"/>
          </p:cNvSpPr>
          <p:nvPr>
            <p:ph type="subTitle" idx="2"/>
          </p:nvPr>
        </p:nvSpPr>
        <p:spPr>
          <a:xfrm>
            <a:off x="6150289" y="1996901"/>
            <a:ext cx="2805829"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Définition, structure, manipulation en Java, avantages et inconvénients</a:t>
            </a:r>
          </a:p>
        </p:txBody>
      </p:sp>
      <p:sp>
        <p:nvSpPr>
          <p:cNvPr id="435" name="Google Shape;43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Plan</a:t>
            </a:r>
            <a:endParaRPr dirty="0"/>
          </a:p>
        </p:txBody>
      </p:sp>
      <p:sp>
        <p:nvSpPr>
          <p:cNvPr id="436" name="Google Shape;436;p47"/>
          <p:cNvSpPr txBox="1">
            <a:spLocks noGrp="1"/>
          </p:cNvSpPr>
          <p:nvPr>
            <p:ph type="subTitle" idx="1"/>
          </p:nvPr>
        </p:nvSpPr>
        <p:spPr>
          <a:xfrm>
            <a:off x="720000" y="2059551"/>
            <a:ext cx="2209200" cy="635400"/>
          </a:xfrm>
          <a:prstGeom prst="rect">
            <a:avLst/>
          </a:prstGeom>
        </p:spPr>
        <p:txBody>
          <a:bodyPr spcFirstLastPara="1" wrap="square" lIns="91425" tIns="91425" rIns="91425" bIns="91425" anchor="t" anchorCtr="0">
            <a:noAutofit/>
          </a:bodyPr>
          <a:lstStyle/>
          <a:p>
            <a:pPr marL="0" indent="0"/>
            <a:r>
              <a:rPr lang="en" dirty="0"/>
              <a:t>Définition des patrons de coneption, </a:t>
            </a:r>
            <a:r>
              <a:rPr lang="fr-FR" dirty="0"/>
              <a:t>Classification</a:t>
            </a:r>
            <a:r>
              <a:rPr lang="fr-FR" b="1" dirty="0"/>
              <a:t> </a:t>
            </a:r>
          </a:p>
          <a:p>
            <a:pPr marL="0" lvl="0" indent="0" algn="l" rtl="0">
              <a:spcBef>
                <a:spcPts val="0"/>
              </a:spcBef>
              <a:spcAft>
                <a:spcPts val="0"/>
              </a:spcAft>
              <a:buNone/>
            </a:pPr>
            <a:endParaRPr dirty="0"/>
          </a:p>
        </p:txBody>
      </p:sp>
      <p:sp>
        <p:nvSpPr>
          <p:cNvPr id="440" name="Google Shape;440;p47"/>
          <p:cNvSpPr txBox="1">
            <a:spLocks noGrp="1"/>
          </p:cNvSpPr>
          <p:nvPr>
            <p:ph type="subTitle" idx="7"/>
          </p:nvPr>
        </p:nvSpPr>
        <p:spPr>
          <a:xfrm>
            <a:off x="784513" y="1578406"/>
            <a:ext cx="2209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41" name="Google Shape;441;p47"/>
          <p:cNvSpPr txBox="1">
            <a:spLocks noGrp="1"/>
          </p:cNvSpPr>
          <p:nvPr>
            <p:ph type="subTitle" idx="8"/>
          </p:nvPr>
        </p:nvSpPr>
        <p:spPr>
          <a:xfrm>
            <a:off x="6214800" y="1645698"/>
            <a:ext cx="2209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Composite</a:t>
            </a:r>
            <a:endParaRPr dirty="0"/>
          </a:p>
        </p:txBody>
      </p:sp>
      <p:sp>
        <p:nvSpPr>
          <p:cNvPr id="444" name="Google Shape;444;p47"/>
          <p:cNvSpPr txBox="1">
            <a:spLocks noGrp="1"/>
          </p:cNvSpPr>
          <p:nvPr>
            <p:ph type="subTitle" idx="14"/>
          </p:nvPr>
        </p:nvSpPr>
        <p:spPr>
          <a:xfrm>
            <a:off x="765213" y="3135436"/>
            <a:ext cx="4014677"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Chaîne de responsabilités</a:t>
            </a:r>
            <a:endParaRPr dirty="0"/>
          </a:p>
        </p:txBody>
      </p:sp>
      <p:sp>
        <p:nvSpPr>
          <p:cNvPr id="445" name="Google Shape;445;p47"/>
          <p:cNvSpPr txBox="1">
            <a:spLocks noGrp="1"/>
          </p:cNvSpPr>
          <p:nvPr>
            <p:ph type="subTitle" idx="15"/>
          </p:nvPr>
        </p:nvSpPr>
        <p:spPr>
          <a:xfrm>
            <a:off x="6210455" y="3158575"/>
            <a:ext cx="2209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cxnSp>
        <p:nvCxnSpPr>
          <p:cNvPr id="446" name="Google Shape;446;p47"/>
          <p:cNvCxnSpPr/>
          <p:nvPr/>
        </p:nvCxnSpPr>
        <p:spPr>
          <a:xfrm>
            <a:off x="828725" y="2026025"/>
            <a:ext cx="7470600" cy="0"/>
          </a:xfrm>
          <a:prstGeom prst="straightConnector1">
            <a:avLst/>
          </a:prstGeom>
          <a:noFill/>
          <a:ln w="9525" cap="flat" cmpd="sng">
            <a:solidFill>
              <a:schemeClr val="accent2"/>
            </a:solidFill>
            <a:prstDash val="solid"/>
            <a:round/>
            <a:headEnd type="none" w="med" len="med"/>
            <a:tailEnd type="none" w="med" len="med"/>
          </a:ln>
        </p:spPr>
      </p:cxnSp>
      <p:cxnSp>
        <p:nvCxnSpPr>
          <p:cNvPr id="447" name="Google Shape;447;p47"/>
          <p:cNvCxnSpPr/>
          <p:nvPr/>
        </p:nvCxnSpPr>
        <p:spPr>
          <a:xfrm>
            <a:off x="828725" y="3548500"/>
            <a:ext cx="7470600" cy="0"/>
          </a:xfrm>
          <a:prstGeom prst="straightConnector1">
            <a:avLst/>
          </a:prstGeom>
          <a:noFill/>
          <a:ln w="9525" cap="flat" cmpd="sng">
            <a:solidFill>
              <a:schemeClr val="accent2"/>
            </a:solidFill>
            <a:prstDash val="solid"/>
            <a:round/>
            <a:headEnd type="none" w="med" len="med"/>
            <a:tailEnd type="none" w="med" len="med"/>
          </a:ln>
        </p:spPr>
      </p:cxnSp>
      <p:sp>
        <p:nvSpPr>
          <p:cNvPr id="3" name="Google Shape;342;p39">
            <a:extLst>
              <a:ext uri="{FF2B5EF4-FFF2-40B4-BE49-F238E27FC236}">
                <a16:creationId xmlns:a16="http://schemas.microsoft.com/office/drawing/2014/main" id="{71A243B6-B1D4-A76A-4CCF-425149797C6D}"/>
              </a:ext>
            </a:extLst>
          </p:cNvPr>
          <p:cNvSpPr txBox="1">
            <a:spLocks/>
          </p:cNvSpPr>
          <p:nvPr/>
        </p:nvSpPr>
        <p:spPr>
          <a:xfrm>
            <a:off x="828725" y="121398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latin typeface="Sora" panose="020B0604020202020204" charset="0"/>
                <a:cs typeface="Sora" panose="020B0604020202020204" charset="0"/>
              </a:rPr>
              <a:t>01</a:t>
            </a:r>
          </a:p>
        </p:txBody>
      </p:sp>
      <p:sp>
        <p:nvSpPr>
          <p:cNvPr id="6" name="Google Shape;342;p39">
            <a:extLst>
              <a:ext uri="{FF2B5EF4-FFF2-40B4-BE49-F238E27FC236}">
                <a16:creationId xmlns:a16="http://schemas.microsoft.com/office/drawing/2014/main" id="{EA4BAAB4-C02B-3F6D-7046-E9E8DF90560F}"/>
              </a:ext>
            </a:extLst>
          </p:cNvPr>
          <p:cNvSpPr txBox="1">
            <a:spLocks/>
          </p:cNvSpPr>
          <p:nvPr/>
        </p:nvSpPr>
        <p:spPr>
          <a:xfrm>
            <a:off x="6210455" y="1265324"/>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latin typeface="Sora" panose="020B0604020202020204" charset="0"/>
                <a:cs typeface="Sora" panose="020B0604020202020204" charset="0"/>
              </a:rPr>
              <a:t>02</a:t>
            </a:r>
          </a:p>
        </p:txBody>
      </p:sp>
      <p:sp>
        <p:nvSpPr>
          <p:cNvPr id="15" name="Google Shape;342;p39">
            <a:extLst>
              <a:ext uri="{FF2B5EF4-FFF2-40B4-BE49-F238E27FC236}">
                <a16:creationId xmlns:a16="http://schemas.microsoft.com/office/drawing/2014/main" id="{6E429B4C-0E09-D7F6-C94D-CB160654FA24}"/>
              </a:ext>
            </a:extLst>
          </p:cNvPr>
          <p:cNvSpPr txBox="1">
            <a:spLocks/>
          </p:cNvSpPr>
          <p:nvPr/>
        </p:nvSpPr>
        <p:spPr>
          <a:xfrm>
            <a:off x="828725" y="2757581"/>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latin typeface="Sora" panose="020B0604020202020204" charset="0"/>
                <a:cs typeface="Sora" panose="020B0604020202020204" charset="0"/>
              </a:rPr>
              <a:t>03</a:t>
            </a:r>
          </a:p>
        </p:txBody>
      </p:sp>
      <p:sp>
        <p:nvSpPr>
          <p:cNvPr id="16" name="Google Shape;342;p39">
            <a:extLst>
              <a:ext uri="{FF2B5EF4-FFF2-40B4-BE49-F238E27FC236}">
                <a16:creationId xmlns:a16="http://schemas.microsoft.com/office/drawing/2014/main" id="{CF7100A6-5C6F-9FC1-40B8-638F4E4BD56D}"/>
              </a:ext>
            </a:extLst>
          </p:cNvPr>
          <p:cNvSpPr txBox="1">
            <a:spLocks/>
          </p:cNvSpPr>
          <p:nvPr/>
        </p:nvSpPr>
        <p:spPr>
          <a:xfrm>
            <a:off x="6298653" y="280766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latin typeface="Sora" panose="020B0604020202020204" charset="0"/>
                <a:cs typeface="Sora" panose="020B0604020202020204" charset="0"/>
              </a:rPr>
              <a:t>04</a:t>
            </a:r>
          </a:p>
        </p:txBody>
      </p:sp>
      <p:sp>
        <p:nvSpPr>
          <p:cNvPr id="2" name="Google Shape;436;p47">
            <a:extLst>
              <a:ext uri="{FF2B5EF4-FFF2-40B4-BE49-F238E27FC236}">
                <a16:creationId xmlns:a16="http://schemas.microsoft.com/office/drawing/2014/main" id="{7B42E9B9-16EA-3717-D112-509639A0390F}"/>
              </a:ext>
            </a:extLst>
          </p:cNvPr>
          <p:cNvSpPr txBox="1">
            <a:spLocks/>
          </p:cNvSpPr>
          <p:nvPr/>
        </p:nvSpPr>
        <p:spPr>
          <a:xfrm>
            <a:off x="743030" y="3484610"/>
            <a:ext cx="2933616"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lvl="0" indent="0" algn="l" rtl="0">
              <a:spcBef>
                <a:spcPts val="0"/>
              </a:spcBef>
              <a:spcAft>
                <a:spcPts val="0"/>
              </a:spcAft>
              <a:buNone/>
            </a:pPr>
            <a:r>
              <a:rPr lang="fr-FR" dirty="0"/>
              <a:t>Définition, structure, manipulation en Java, avantages et inconvénients</a:t>
            </a:r>
          </a:p>
          <a:p>
            <a:pPr marL="0" indent="0"/>
            <a:endParaRPr lang="fr-FR" dirty="0"/>
          </a:p>
        </p:txBody>
      </p:sp>
      <p:sp>
        <p:nvSpPr>
          <p:cNvPr id="7" name="Google Shape;436;p47">
            <a:extLst>
              <a:ext uri="{FF2B5EF4-FFF2-40B4-BE49-F238E27FC236}">
                <a16:creationId xmlns:a16="http://schemas.microsoft.com/office/drawing/2014/main" id="{B3529A47-E3AE-F989-B935-BE4CE018213E}"/>
              </a:ext>
            </a:extLst>
          </p:cNvPr>
          <p:cNvSpPr txBox="1">
            <a:spLocks/>
          </p:cNvSpPr>
          <p:nvPr/>
        </p:nvSpPr>
        <p:spPr>
          <a:xfrm>
            <a:off x="6251938" y="3560476"/>
            <a:ext cx="22092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fr-FR" dirty="0"/>
              <a:t>Conclusion général</a:t>
            </a:r>
          </a:p>
          <a:p>
            <a:pPr marL="0" indent="0"/>
            <a:endParaRPr lang="fr-FR" dirty="0"/>
          </a:p>
        </p:txBody>
      </p:sp>
      <p:sp>
        <p:nvSpPr>
          <p:cNvPr id="12" name="Google Shape;342;p39">
            <a:extLst>
              <a:ext uri="{FF2B5EF4-FFF2-40B4-BE49-F238E27FC236}">
                <a16:creationId xmlns:a16="http://schemas.microsoft.com/office/drawing/2014/main" id="{E67E9AF8-28C8-4818-073D-FE76C3F2136C}"/>
              </a:ext>
            </a:extLst>
          </p:cNvPr>
          <p:cNvSpPr txBox="1">
            <a:spLocks/>
          </p:cNvSpPr>
          <p:nvPr/>
        </p:nvSpPr>
        <p:spPr>
          <a:xfrm>
            <a:off x="638685" y="4784744"/>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animEffect transition="in" filter="fade">
                                      <p:cBhvr>
                                        <p:cTn id="7" dur="500"/>
                                        <p:tgtEl>
                                          <p:spTgt spid="43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
                                            <p:txEl>
                                              <p:pRg st="0" end="0"/>
                                            </p:txEl>
                                          </p:spTgt>
                                        </p:tgtEl>
                                        <p:attrNameLst>
                                          <p:attrName>style.visibility</p:attrName>
                                        </p:attrNameLst>
                                      </p:cBhvr>
                                      <p:to>
                                        <p:strVal val="visible"/>
                                      </p:to>
                                    </p:set>
                                    <p:animEffect transition="in" filter="fade">
                                      <p:cBhvr>
                                        <p:cTn id="10" dur="500"/>
                                        <p:tgtEl>
                                          <p:spTgt spid="44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3">
                                            <p:txEl>
                                              <p:pRg st="0" end="0"/>
                                            </p:txEl>
                                          </p:spTgt>
                                        </p:tgtEl>
                                        <p:attrNameLst>
                                          <p:attrName>style.visibility</p:attrName>
                                        </p:attrNameLst>
                                      </p:cBhvr>
                                      <p:to>
                                        <p:strVal val="visible"/>
                                      </p:to>
                                    </p:set>
                                    <p:animEffect transition="in" filter="fade">
                                      <p:cBhvr>
                                        <p:cTn id="18" dur="500"/>
                                        <p:tgtEl>
                                          <p:spTgt spid="43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1">
                                            <p:txEl>
                                              <p:pRg st="0" end="0"/>
                                            </p:txEl>
                                          </p:spTgt>
                                        </p:tgtEl>
                                        <p:attrNameLst>
                                          <p:attrName>style.visibility</p:attrName>
                                        </p:attrNameLst>
                                      </p:cBhvr>
                                      <p:to>
                                        <p:strVal val="visible"/>
                                      </p:to>
                                    </p:set>
                                    <p:animEffect transition="in" filter="fade">
                                      <p:cBhvr>
                                        <p:cTn id="21" dur="500"/>
                                        <p:tgtEl>
                                          <p:spTgt spid="441">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44">
                                            <p:txEl>
                                              <p:pRg st="0" end="0"/>
                                            </p:txEl>
                                          </p:spTgt>
                                        </p:tgtEl>
                                        <p:attrNameLst>
                                          <p:attrName>style.visibility</p:attrName>
                                        </p:attrNameLst>
                                      </p:cBhvr>
                                      <p:to>
                                        <p:strVal val="visible"/>
                                      </p:to>
                                    </p:set>
                                    <p:animEffect transition="in" filter="fade">
                                      <p:cBhvr>
                                        <p:cTn id="29" dur="500"/>
                                        <p:tgtEl>
                                          <p:spTgt spid="44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45">
                                            <p:txEl>
                                              <p:pRg st="0" end="0"/>
                                            </p:txEl>
                                          </p:spTgt>
                                        </p:tgtEl>
                                        <p:attrNameLst>
                                          <p:attrName>style.visibility</p:attrName>
                                        </p:attrNameLst>
                                      </p:cBhvr>
                                      <p:to>
                                        <p:strVal val="visible"/>
                                      </p:to>
                                    </p:set>
                                    <p:animEffect transition="in" filter="fade">
                                      <p:cBhvr>
                                        <p:cTn id="40" dur="500"/>
                                        <p:tgtEl>
                                          <p:spTgt spid="44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build="p"/>
      <p:bldP spid="436" grpId="0" build="p"/>
      <p:bldP spid="440" grpId="0" build="p"/>
      <p:bldP spid="441" grpId="0" build="p"/>
      <p:bldP spid="444" grpId="0" build="p"/>
      <p:bldP spid="445" grpId="0" build="p"/>
      <p:bldP spid="3" grpId="0"/>
      <p:bldP spid="6" grpId="0"/>
      <p:bldP spid="15" grpId="0"/>
      <p:bldP spid="16" grpId="0"/>
      <p:bldP spid="2"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cxnSp>
        <p:nvCxnSpPr>
          <p:cNvPr id="6" name="Connecteur : en angle 5">
            <a:extLst>
              <a:ext uri="{FF2B5EF4-FFF2-40B4-BE49-F238E27FC236}">
                <a16:creationId xmlns:a16="http://schemas.microsoft.com/office/drawing/2014/main" id="{42503398-2F58-EC91-7F3A-5E73FA86973D}"/>
              </a:ext>
            </a:extLst>
          </p:cNvPr>
          <p:cNvCxnSpPr>
            <a:cxnSpLocks/>
            <a:stCxn id="3" idx="2"/>
          </p:cNvCxnSpPr>
          <p:nvPr/>
        </p:nvCxnSpPr>
        <p:spPr>
          <a:xfrm rot="16200000" flipH="1">
            <a:off x="3014689" y="1306858"/>
            <a:ext cx="899190" cy="44720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B6EE288-12AE-ADE5-8050-A58220D77767}"/>
              </a:ext>
            </a:extLst>
          </p:cNvPr>
          <p:cNvPicPr>
            <a:picLocks noChangeAspect="1"/>
          </p:cNvPicPr>
          <p:nvPr/>
        </p:nvPicPr>
        <p:blipFill>
          <a:blip r:embed="rId3"/>
          <a:stretch>
            <a:fillRect/>
          </a:stretch>
        </p:blipFill>
        <p:spPr>
          <a:xfrm>
            <a:off x="5700296" y="3414299"/>
            <a:ext cx="2007057" cy="1128088"/>
          </a:xfrm>
          <a:prstGeom prst="rect">
            <a:avLst/>
          </a:prstGeom>
        </p:spPr>
      </p:pic>
      <p:sp>
        <p:nvSpPr>
          <p:cNvPr id="12" name="ZoneTexte 11">
            <a:extLst>
              <a:ext uri="{FF2B5EF4-FFF2-40B4-BE49-F238E27FC236}">
                <a16:creationId xmlns:a16="http://schemas.microsoft.com/office/drawing/2014/main" id="{A121EC10-8904-08C8-6F2D-8EC9949AA103}"/>
              </a:ext>
            </a:extLst>
          </p:cNvPr>
          <p:cNvSpPr txBox="1"/>
          <p:nvPr/>
        </p:nvSpPr>
        <p:spPr>
          <a:xfrm>
            <a:off x="704570" y="272830"/>
            <a:ext cx="4595893" cy="307777"/>
          </a:xfrm>
          <a:prstGeom prst="rect">
            <a:avLst/>
          </a:prstGeom>
          <a:noFill/>
        </p:spPr>
        <p:txBody>
          <a:bodyPr wrap="square">
            <a:spAutoFit/>
          </a:bodyPr>
          <a:lstStyle/>
          <a:p>
            <a:r>
              <a:rPr lang="en" b="1" dirty="0">
                <a:solidFill>
                  <a:schemeClr val="dk1"/>
                </a:solidFill>
                <a:latin typeface="Sora"/>
                <a:cs typeface="Sora"/>
                <a:sym typeface="Sora"/>
              </a:rPr>
              <a:t>III.1-  Problématique </a:t>
            </a:r>
            <a:endParaRPr lang="fr-FR" b="1" dirty="0">
              <a:solidFill>
                <a:schemeClr val="dk1"/>
              </a:solidFill>
              <a:latin typeface="Sora"/>
              <a:cs typeface="Sora"/>
              <a:sym typeface="Sora"/>
            </a:endParaRPr>
          </a:p>
        </p:txBody>
      </p:sp>
      <p:pic>
        <p:nvPicPr>
          <p:cNvPr id="3" name="Image 2">
            <a:extLst>
              <a:ext uri="{FF2B5EF4-FFF2-40B4-BE49-F238E27FC236}">
                <a16:creationId xmlns:a16="http://schemas.microsoft.com/office/drawing/2014/main" id="{CD5F9BE4-21BA-CA7F-6BFF-2C381C28333B}"/>
              </a:ext>
            </a:extLst>
          </p:cNvPr>
          <p:cNvPicPr>
            <a:picLocks noChangeAspect="1"/>
          </p:cNvPicPr>
          <p:nvPr/>
        </p:nvPicPr>
        <p:blipFill>
          <a:blip r:embed="rId4"/>
          <a:stretch>
            <a:fillRect/>
          </a:stretch>
        </p:blipFill>
        <p:spPr>
          <a:xfrm>
            <a:off x="147497" y="1707181"/>
            <a:ext cx="2161550" cy="1386094"/>
          </a:xfrm>
          <a:prstGeom prst="rect">
            <a:avLst/>
          </a:prstGeom>
          <a:ln>
            <a:solidFill>
              <a:schemeClr val="tx1"/>
            </a:solidFill>
          </a:ln>
        </p:spPr>
      </p:pic>
      <p:pic>
        <p:nvPicPr>
          <p:cNvPr id="5" name="Image 4">
            <a:extLst>
              <a:ext uri="{FF2B5EF4-FFF2-40B4-BE49-F238E27FC236}">
                <a16:creationId xmlns:a16="http://schemas.microsoft.com/office/drawing/2014/main" id="{044D905F-6176-9F93-5F4A-10DC65632B14}"/>
              </a:ext>
            </a:extLst>
          </p:cNvPr>
          <p:cNvPicPr>
            <a:picLocks noChangeAspect="1"/>
          </p:cNvPicPr>
          <p:nvPr/>
        </p:nvPicPr>
        <p:blipFill>
          <a:blip r:embed="rId5"/>
          <a:stretch>
            <a:fillRect/>
          </a:stretch>
        </p:blipFill>
        <p:spPr>
          <a:xfrm>
            <a:off x="3983929" y="3681468"/>
            <a:ext cx="564046" cy="564046"/>
          </a:xfrm>
          <a:prstGeom prst="rect">
            <a:avLst/>
          </a:prstGeom>
        </p:spPr>
      </p:pic>
      <p:pic>
        <p:nvPicPr>
          <p:cNvPr id="7" name="Image 6">
            <a:extLst>
              <a:ext uri="{FF2B5EF4-FFF2-40B4-BE49-F238E27FC236}">
                <a16:creationId xmlns:a16="http://schemas.microsoft.com/office/drawing/2014/main" id="{25317C2F-BDA6-B849-91B3-7BEDB1B83F88}"/>
              </a:ext>
            </a:extLst>
          </p:cNvPr>
          <p:cNvPicPr>
            <a:picLocks noChangeAspect="1"/>
          </p:cNvPicPr>
          <p:nvPr/>
        </p:nvPicPr>
        <p:blipFill rotWithShape="1">
          <a:blip r:embed="rId6"/>
          <a:srcRect t="36082"/>
          <a:stretch/>
        </p:blipFill>
        <p:spPr>
          <a:xfrm>
            <a:off x="6492450" y="349806"/>
            <a:ext cx="1331067" cy="1213962"/>
          </a:xfrm>
          <a:prstGeom prst="rect">
            <a:avLst/>
          </a:prstGeom>
          <a:ln>
            <a:solidFill>
              <a:schemeClr val="tx1"/>
            </a:solidFill>
          </a:ln>
        </p:spPr>
      </p:pic>
      <p:pic>
        <p:nvPicPr>
          <p:cNvPr id="15" name="Image 14">
            <a:extLst>
              <a:ext uri="{FF2B5EF4-FFF2-40B4-BE49-F238E27FC236}">
                <a16:creationId xmlns:a16="http://schemas.microsoft.com/office/drawing/2014/main" id="{97EF1A2F-8E64-E3BB-2F5B-7C4F931DA7EC}"/>
              </a:ext>
            </a:extLst>
          </p:cNvPr>
          <p:cNvPicPr>
            <a:picLocks noChangeAspect="1"/>
          </p:cNvPicPr>
          <p:nvPr/>
        </p:nvPicPr>
        <p:blipFill>
          <a:blip r:embed="rId7"/>
          <a:stretch>
            <a:fillRect/>
          </a:stretch>
        </p:blipFill>
        <p:spPr>
          <a:xfrm>
            <a:off x="6703825" y="1711012"/>
            <a:ext cx="908318" cy="1386093"/>
          </a:xfrm>
          <a:prstGeom prst="rect">
            <a:avLst/>
          </a:prstGeom>
          <a:ln>
            <a:solidFill>
              <a:schemeClr val="tx1"/>
            </a:solidFill>
          </a:ln>
        </p:spPr>
      </p:pic>
      <p:cxnSp>
        <p:nvCxnSpPr>
          <p:cNvPr id="20" name="Connecteur droit avec flèche 19">
            <a:extLst>
              <a:ext uri="{FF2B5EF4-FFF2-40B4-BE49-F238E27FC236}">
                <a16:creationId xmlns:a16="http://schemas.microsoft.com/office/drawing/2014/main" id="{3B5520F1-E95F-D6E2-D455-2EA61B8B1F87}"/>
              </a:ext>
            </a:extLst>
          </p:cNvPr>
          <p:cNvCxnSpPr>
            <a:stCxn id="3" idx="3"/>
            <a:endCxn id="15" idx="1"/>
          </p:cNvCxnSpPr>
          <p:nvPr/>
        </p:nvCxnSpPr>
        <p:spPr>
          <a:xfrm>
            <a:off x="2309047" y="2400228"/>
            <a:ext cx="4394778" cy="3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F995F1CD-CD19-79BB-C372-1DDDEAA3E7EC}"/>
              </a:ext>
            </a:extLst>
          </p:cNvPr>
          <p:cNvPicPr>
            <a:picLocks noChangeAspect="1"/>
          </p:cNvPicPr>
          <p:nvPr/>
        </p:nvPicPr>
        <p:blipFill>
          <a:blip r:embed="rId5"/>
          <a:stretch>
            <a:fillRect/>
          </a:stretch>
        </p:blipFill>
        <p:spPr>
          <a:xfrm>
            <a:off x="3906551" y="2050226"/>
            <a:ext cx="564046" cy="564046"/>
          </a:xfrm>
          <a:prstGeom prst="rect">
            <a:avLst/>
          </a:prstGeom>
        </p:spPr>
      </p:pic>
      <p:cxnSp>
        <p:nvCxnSpPr>
          <p:cNvPr id="23" name="Connecteur : en angle 22">
            <a:extLst>
              <a:ext uri="{FF2B5EF4-FFF2-40B4-BE49-F238E27FC236}">
                <a16:creationId xmlns:a16="http://schemas.microsoft.com/office/drawing/2014/main" id="{07F0259F-1C6F-E54A-97D7-77DF4BF13F1F}"/>
              </a:ext>
            </a:extLst>
          </p:cNvPr>
          <p:cNvCxnSpPr>
            <a:stCxn id="3" idx="0"/>
            <a:endCxn id="7" idx="1"/>
          </p:cNvCxnSpPr>
          <p:nvPr/>
        </p:nvCxnSpPr>
        <p:spPr>
          <a:xfrm rot="5400000" flipH="1" flipV="1">
            <a:off x="3485164" y="-1300105"/>
            <a:ext cx="750394" cy="52641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pic>
        <p:nvPicPr>
          <p:cNvPr id="24" name="Image 23">
            <a:extLst>
              <a:ext uri="{FF2B5EF4-FFF2-40B4-BE49-F238E27FC236}">
                <a16:creationId xmlns:a16="http://schemas.microsoft.com/office/drawing/2014/main" id="{FD7C9538-838E-D6AC-BF3E-C0B4BB6472AD}"/>
              </a:ext>
            </a:extLst>
          </p:cNvPr>
          <p:cNvPicPr>
            <a:picLocks noChangeAspect="1"/>
          </p:cNvPicPr>
          <p:nvPr/>
        </p:nvPicPr>
        <p:blipFill>
          <a:blip r:embed="rId5"/>
          <a:stretch>
            <a:fillRect/>
          </a:stretch>
        </p:blipFill>
        <p:spPr>
          <a:xfrm>
            <a:off x="3813786" y="597815"/>
            <a:ext cx="564046" cy="564046"/>
          </a:xfrm>
          <a:prstGeom prst="rect">
            <a:avLst/>
          </a:prstGeom>
        </p:spPr>
      </p:pic>
      <p:pic>
        <p:nvPicPr>
          <p:cNvPr id="26" name="Image 25">
            <a:extLst>
              <a:ext uri="{FF2B5EF4-FFF2-40B4-BE49-F238E27FC236}">
                <a16:creationId xmlns:a16="http://schemas.microsoft.com/office/drawing/2014/main" id="{DFF013A7-64E3-4F1C-01E1-320705B876CB}"/>
              </a:ext>
            </a:extLst>
          </p:cNvPr>
          <p:cNvPicPr>
            <a:picLocks noChangeAspect="1"/>
          </p:cNvPicPr>
          <p:nvPr/>
        </p:nvPicPr>
        <p:blipFill>
          <a:blip r:embed="rId8"/>
          <a:stretch>
            <a:fillRect/>
          </a:stretch>
        </p:blipFill>
        <p:spPr>
          <a:xfrm>
            <a:off x="557660" y="-106492"/>
            <a:ext cx="4877481" cy="4877481"/>
          </a:xfrm>
          <a:prstGeom prst="rect">
            <a:avLst/>
          </a:prstGeom>
        </p:spPr>
      </p:pic>
      <p:sp>
        <p:nvSpPr>
          <p:cNvPr id="27" name="ZoneTexte 26">
            <a:extLst>
              <a:ext uri="{FF2B5EF4-FFF2-40B4-BE49-F238E27FC236}">
                <a16:creationId xmlns:a16="http://schemas.microsoft.com/office/drawing/2014/main" id="{879B39A2-3F7B-6E05-90B7-4B3413AC649F}"/>
              </a:ext>
            </a:extLst>
          </p:cNvPr>
          <p:cNvSpPr txBox="1"/>
          <p:nvPr/>
        </p:nvSpPr>
        <p:spPr>
          <a:xfrm>
            <a:off x="7853893" y="578598"/>
            <a:ext cx="1409109" cy="230832"/>
          </a:xfrm>
          <a:prstGeom prst="rect">
            <a:avLst/>
          </a:prstGeom>
          <a:noFill/>
        </p:spPr>
        <p:txBody>
          <a:bodyPr wrap="square">
            <a:spAutoFit/>
          </a:bodyPr>
          <a:lstStyle/>
          <a:p>
            <a:r>
              <a:rPr lang="en" sz="900" b="1" dirty="0"/>
              <a:t>AccepterDemande()</a:t>
            </a:r>
            <a:endParaRPr lang="fr-FR" sz="900" b="1" dirty="0"/>
          </a:p>
        </p:txBody>
      </p:sp>
      <p:sp>
        <p:nvSpPr>
          <p:cNvPr id="28" name="ZoneTexte 27">
            <a:extLst>
              <a:ext uri="{FF2B5EF4-FFF2-40B4-BE49-F238E27FC236}">
                <a16:creationId xmlns:a16="http://schemas.microsoft.com/office/drawing/2014/main" id="{55897CAD-C8A5-F393-AF3F-7F03A6918D55}"/>
              </a:ext>
            </a:extLst>
          </p:cNvPr>
          <p:cNvSpPr txBox="1"/>
          <p:nvPr/>
        </p:nvSpPr>
        <p:spPr>
          <a:xfrm>
            <a:off x="7853894" y="1046445"/>
            <a:ext cx="1409109" cy="230832"/>
          </a:xfrm>
          <a:prstGeom prst="rect">
            <a:avLst/>
          </a:prstGeom>
          <a:noFill/>
        </p:spPr>
        <p:txBody>
          <a:bodyPr wrap="square">
            <a:spAutoFit/>
          </a:bodyPr>
          <a:lstStyle/>
          <a:p>
            <a:r>
              <a:rPr lang="en" sz="900" b="1" dirty="0"/>
              <a:t>RefuserDemande()</a:t>
            </a:r>
            <a:endParaRPr lang="fr-FR" sz="900" b="1" dirty="0"/>
          </a:p>
        </p:txBody>
      </p:sp>
      <p:sp>
        <p:nvSpPr>
          <p:cNvPr id="29" name="ZoneTexte 28">
            <a:extLst>
              <a:ext uri="{FF2B5EF4-FFF2-40B4-BE49-F238E27FC236}">
                <a16:creationId xmlns:a16="http://schemas.microsoft.com/office/drawing/2014/main" id="{E55EF329-31C0-0BB7-2B1E-EFB96EB8ED1C}"/>
              </a:ext>
            </a:extLst>
          </p:cNvPr>
          <p:cNvSpPr txBox="1"/>
          <p:nvPr/>
        </p:nvSpPr>
        <p:spPr>
          <a:xfrm>
            <a:off x="7853893" y="1934810"/>
            <a:ext cx="1409109" cy="230832"/>
          </a:xfrm>
          <a:prstGeom prst="rect">
            <a:avLst/>
          </a:prstGeom>
          <a:noFill/>
        </p:spPr>
        <p:txBody>
          <a:bodyPr wrap="square">
            <a:spAutoFit/>
          </a:bodyPr>
          <a:lstStyle/>
          <a:p>
            <a:r>
              <a:rPr lang="en" sz="900" b="1" dirty="0"/>
              <a:t>AccepterDemande()</a:t>
            </a:r>
            <a:endParaRPr lang="fr-FR" sz="900" b="1" dirty="0"/>
          </a:p>
        </p:txBody>
      </p:sp>
      <p:sp>
        <p:nvSpPr>
          <p:cNvPr id="30" name="ZoneTexte 29">
            <a:extLst>
              <a:ext uri="{FF2B5EF4-FFF2-40B4-BE49-F238E27FC236}">
                <a16:creationId xmlns:a16="http://schemas.microsoft.com/office/drawing/2014/main" id="{8A446F88-0B39-A22C-AFAC-E404DFB3D0BE}"/>
              </a:ext>
            </a:extLst>
          </p:cNvPr>
          <p:cNvSpPr txBox="1"/>
          <p:nvPr/>
        </p:nvSpPr>
        <p:spPr>
          <a:xfrm>
            <a:off x="7853893" y="2383440"/>
            <a:ext cx="1409109" cy="230832"/>
          </a:xfrm>
          <a:prstGeom prst="rect">
            <a:avLst/>
          </a:prstGeom>
          <a:noFill/>
        </p:spPr>
        <p:txBody>
          <a:bodyPr wrap="square">
            <a:spAutoFit/>
          </a:bodyPr>
          <a:lstStyle/>
          <a:p>
            <a:r>
              <a:rPr lang="en" sz="900" b="1" dirty="0"/>
              <a:t>RefuserDemande()</a:t>
            </a:r>
            <a:endParaRPr lang="fr-FR" sz="900" b="1" dirty="0"/>
          </a:p>
        </p:txBody>
      </p:sp>
      <p:sp>
        <p:nvSpPr>
          <p:cNvPr id="32" name="ZoneTexte 31">
            <a:extLst>
              <a:ext uri="{FF2B5EF4-FFF2-40B4-BE49-F238E27FC236}">
                <a16:creationId xmlns:a16="http://schemas.microsoft.com/office/drawing/2014/main" id="{D4B495BF-174F-FB7F-2EC4-6AEA1C001107}"/>
              </a:ext>
            </a:extLst>
          </p:cNvPr>
          <p:cNvSpPr txBox="1"/>
          <p:nvPr/>
        </p:nvSpPr>
        <p:spPr>
          <a:xfrm>
            <a:off x="7823060" y="3542869"/>
            <a:ext cx="1409109" cy="230832"/>
          </a:xfrm>
          <a:prstGeom prst="rect">
            <a:avLst/>
          </a:prstGeom>
          <a:noFill/>
        </p:spPr>
        <p:txBody>
          <a:bodyPr wrap="square">
            <a:spAutoFit/>
          </a:bodyPr>
          <a:lstStyle/>
          <a:p>
            <a:r>
              <a:rPr lang="en" sz="900" b="1" dirty="0"/>
              <a:t>AccepterDemande()</a:t>
            </a:r>
            <a:endParaRPr lang="fr-FR" sz="900" b="1" dirty="0"/>
          </a:p>
        </p:txBody>
      </p:sp>
      <p:sp>
        <p:nvSpPr>
          <p:cNvPr id="33" name="ZoneTexte 32">
            <a:extLst>
              <a:ext uri="{FF2B5EF4-FFF2-40B4-BE49-F238E27FC236}">
                <a16:creationId xmlns:a16="http://schemas.microsoft.com/office/drawing/2014/main" id="{49E67FBE-753B-8AE2-88AF-611D76E812CF}"/>
              </a:ext>
            </a:extLst>
          </p:cNvPr>
          <p:cNvSpPr txBox="1"/>
          <p:nvPr/>
        </p:nvSpPr>
        <p:spPr>
          <a:xfrm>
            <a:off x="7853893" y="3913911"/>
            <a:ext cx="1409109" cy="230832"/>
          </a:xfrm>
          <a:prstGeom prst="rect">
            <a:avLst/>
          </a:prstGeom>
          <a:noFill/>
        </p:spPr>
        <p:txBody>
          <a:bodyPr wrap="square">
            <a:spAutoFit/>
          </a:bodyPr>
          <a:lstStyle/>
          <a:p>
            <a:r>
              <a:rPr lang="en" sz="900" b="1" dirty="0"/>
              <a:t>RefuserDemande()</a:t>
            </a:r>
            <a:endParaRPr lang="fr-FR" sz="900" b="1" dirty="0"/>
          </a:p>
        </p:txBody>
      </p:sp>
      <p:pic>
        <p:nvPicPr>
          <p:cNvPr id="36" name="Image 35">
            <a:extLst>
              <a:ext uri="{FF2B5EF4-FFF2-40B4-BE49-F238E27FC236}">
                <a16:creationId xmlns:a16="http://schemas.microsoft.com/office/drawing/2014/main" id="{9803236C-3FD0-72EA-0DC9-B37E33C446E7}"/>
              </a:ext>
            </a:extLst>
          </p:cNvPr>
          <p:cNvPicPr>
            <a:picLocks noChangeAspect="1"/>
          </p:cNvPicPr>
          <p:nvPr/>
        </p:nvPicPr>
        <p:blipFill>
          <a:blip r:embed="rId9"/>
          <a:stretch>
            <a:fillRect/>
          </a:stretch>
        </p:blipFill>
        <p:spPr>
          <a:xfrm>
            <a:off x="4693021" y="732486"/>
            <a:ext cx="3072186" cy="3072186"/>
          </a:xfrm>
          <a:prstGeom prst="rect">
            <a:avLst/>
          </a:prstGeom>
        </p:spPr>
      </p:pic>
      <p:sp>
        <p:nvSpPr>
          <p:cNvPr id="2" name="Google Shape;342;p39">
            <a:extLst>
              <a:ext uri="{FF2B5EF4-FFF2-40B4-BE49-F238E27FC236}">
                <a16:creationId xmlns:a16="http://schemas.microsoft.com/office/drawing/2014/main" id="{6D7499C0-8EE4-63AB-5F8F-443C200E6F7C}"/>
              </a:ext>
            </a:extLst>
          </p:cNvPr>
          <p:cNvSpPr txBox="1">
            <a:spLocks/>
          </p:cNvSpPr>
          <p:nvPr/>
        </p:nvSpPr>
        <p:spPr>
          <a:xfrm>
            <a:off x="8279752" y="4770989"/>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21</a:t>
            </a:r>
          </a:p>
        </p:txBody>
      </p:sp>
    </p:spTree>
    <p:extLst>
      <p:ext uri="{BB962C8B-B14F-4D97-AF65-F5344CB8AC3E}">
        <p14:creationId xmlns:p14="http://schemas.microsoft.com/office/powerpoint/2010/main" val="73725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3" name="Organigramme : Connecteur 32">
            <a:extLst>
              <a:ext uri="{FF2B5EF4-FFF2-40B4-BE49-F238E27FC236}">
                <a16:creationId xmlns:a16="http://schemas.microsoft.com/office/drawing/2014/main" id="{3D07EF2B-A98A-0CD5-87D2-EA475AF1BC82}"/>
              </a:ext>
            </a:extLst>
          </p:cNvPr>
          <p:cNvSpPr/>
          <p:nvPr/>
        </p:nvSpPr>
        <p:spPr>
          <a:xfrm>
            <a:off x="3738305" y="3547780"/>
            <a:ext cx="760462" cy="716535"/>
          </a:xfrm>
          <a:prstGeom prst="flowChartConnector">
            <a:avLst/>
          </a:prstGeom>
          <a:ln>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6" name="Image 25">
            <a:extLst>
              <a:ext uri="{FF2B5EF4-FFF2-40B4-BE49-F238E27FC236}">
                <a16:creationId xmlns:a16="http://schemas.microsoft.com/office/drawing/2014/main" id="{A50C7FA1-C967-92B2-701D-9D527A55E46D}"/>
              </a:ext>
            </a:extLst>
          </p:cNvPr>
          <p:cNvPicPr>
            <a:picLocks noChangeAspect="1"/>
          </p:cNvPicPr>
          <p:nvPr/>
        </p:nvPicPr>
        <p:blipFill>
          <a:blip r:embed="rId3"/>
          <a:stretch>
            <a:fillRect/>
          </a:stretch>
        </p:blipFill>
        <p:spPr>
          <a:xfrm>
            <a:off x="3862459" y="3628902"/>
            <a:ext cx="512154" cy="512154"/>
          </a:xfrm>
          <a:prstGeom prst="rect">
            <a:avLst/>
          </a:prstGeom>
        </p:spPr>
      </p:pic>
      <p:sp>
        <p:nvSpPr>
          <p:cNvPr id="12" name="ZoneTexte 11">
            <a:extLst>
              <a:ext uri="{FF2B5EF4-FFF2-40B4-BE49-F238E27FC236}">
                <a16:creationId xmlns:a16="http://schemas.microsoft.com/office/drawing/2014/main" id="{A121EC10-8904-08C8-6F2D-8EC9949AA103}"/>
              </a:ext>
            </a:extLst>
          </p:cNvPr>
          <p:cNvSpPr txBox="1"/>
          <p:nvPr/>
        </p:nvSpPr>
        <p:spPr>
          <a:xfrm>
            <a:off x="549302" y="310074"/>
            <a:ext cx="4595893" cy="307777"/>
          </a:xfrm>
          <a:prstGeom prst="rect">
            <a:avLst/>
          </a:prstGeom>
          <a:noFill/>
        </p:spPr>
        <p:txBody>
          <a:bodyPr wrap="square">
            <a:spAutoFit/>
          </a:bodyPr>
          <a:lstStyle/>
          <a:p>
            <a:r>
              <a:rPr lang="en" b="1" dirty="0">
                <a:solidFill>
                  <a:schemeClr val="dk1"/>
                </a:solidFill>
                <a:latin typeface="Sora"/>
                <a:cs typeface="Sora"/>
                <a:sym typeface="Sora"/>
              </a:rPr>
              <a:t>III.2-  Solution </a:t>
            </a:r>
            <a:endParaRPr lang="fr-FR" b="1" dirty="0">
              <a:solidFill>
                <a:schemeClr val="dk1"/>
              </a:solidFill>
              <a:latin typeface="Sora"/>
              <a:cs typeface="Sora"/>
              <a:sym typeface="Sora"/>
            </a:endParaRPr>
          </a:p>
        </p:txBody>
      </p:sp>
      <p:pic>
        <p:nvPicPr>
          <p:cNvPr id="7" name="Image 6">
            <a:extLst>
              <a:ext uri="{FF2B5EF4-FFF2-40B4-BE49-F238E27FC236}">
                <a16:creationId xmlns:a16="http://schemas.microsoft.com/office/drawing/2014/main" id="{25317C2F-BDA6-B849-91B3-7BEDB1B83F88}"/>
              </a:ext>
            </a:extLst>
          </p:cNvPr>
          <p:cNvPicPr>
            <a:picLocks noChangeAspect="1"/>
          </p:cNvPicPr>
          <p:nvPr/>
        </p:nvPicPr>
        <p:blipFill rotWithShape="1">
          <a:blip r:embed="rId4"/>
          <a:srcRect t="36082"/>
          <a:stretch/>
        </p:blipFill>
        <p:spPr>
          <a:xfrm>
            <a:off x="4177963" y="597743"/>
            <a:ext cx="1331067" cy="1213962"/>
          </a:xfrm>
          <a:prstGeom prst="rect">
            <a:avLst/>
          </a:prstGeom>
          <a:ln>
            <a:solidFill>
              <a:schemeClr val="tx1"/>
            </a:solidFill>
          </a:ln>
        </p:spPr>
      </p:pic>
      <p:pic>
        <p:nvPicPr>
          <p:cNvPr id="2" name="Image 1">
            <a:extLst>
              <a:ext uri="{FF2B5EF4-FFF2-40B4-BE49-F238E27FC236}">
                <a16:creationId xmlns:a16="http://schemas.microsoft.com/office/drawing/2014/main" id="{B6C5C70F-EDA5-F438-2AB3-776CBF8B1EC5}"/>
              </a:ext>
            </a:extLst>
          </p:cNvPr>
          <p:cNvPicPr>
            <a:picLocks noChangeAspect="1"/>
          </p:cNvPicPr>
          <p:nvPr/>
        </p:nvPicPr>
        <p:blipFill>
          <a:blip r:embed="rId5"/>
          <a:stretch>
            <a:fillRect/>
          </a:stretch>
        </p:blipFill>
        <p:spPr>
          <a:xfrm>
            <a:off x="173682" y="3342102"/>
            <a:ext cx="2088430" cy="1171988"/>
          </a:xfrm>
          <a:prstGeom prst="rect">
            <a:avLst/>
          </a:prstGeom>
        </p:spPr>
      </p:pic>
      <p:cxnSp>
        <p:nvCxnSpPr>
          <p:cNvPr id="10" name="Connecteur : en angle 9">
            <a:extLst>
              <a:ext uri="{FF2B5EF4-FFF2-40B4-BE49-F238E27FC236}">
                <a16:creationId xmlns:a16="http://schemas.microsoft.com/office/drawing/2014/main" id="{2FBB24F2-DF7E-F06D-26FD-3CB024C6BF26}"/>
              </a:ext>
            </a:extLst>
          </p:cNvPr>
          <p:cNvCxnSpPr>
            <a:stCxn id="2" idx="0"/>
            <a:endCxn id="8" idx="1"/>
          </p:cNvCxnSpPr>
          <p:nvPr/>
        </p:nvCxnSpPr>
        <p:spPr>
          <a:xfrm rot="5400000" flipH="1" flipV="1">
            <a:off x="1892673" y="2150274"/>
            <a:ext cx="517053" cy="186660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85CEE-2195-1224-7253-6B64975CABD0}"/>
              </a:ext>
            </a:extLst>
          </p:cNvPr>
          <p:cNvPicPr>
            <a:picLocks noChangeAspect="1"/>
          </p:cNvPicPr>
          <p:nvPr/>
        </p:nvPicPr>
        <p:blipFill>
          <a:blip r:embed="rId3"/>
          <a:stretch>
            <a:fillRect/>
          </a:stretch>
        </p:blipFill>
        <p:spPr>
          <a:xfrm>
            <a:off x="1706235" y="2459390"/>
            <a:ext cx="649357" cy="649357"/>
          </a:xfrm>
          <a:prstGeom prst="rect">
            <a:avLst/>
          </a:prstGeom>
        </p:spPr>
      </p:pic>
      <p:pic>
        <p:nvPicPr>
          <p:cNvPr id="17" name="Image 16">
            <a:extLst>
              <a:ext uri="{FF2B5EF4-FFF2-40B4-BE49-F238E27FC236}">
                <a16:creationId xmlns:a16="http://schemas.microsoft.com/office/drawing/2014/main" id="{C3BB2717-08C0-8916-2C80-EC8D03CC9888}"/>
              </a:ext>
            </a:extLst>
          </p:cNvPr>
          <p:cNvPicPr>
            <a:picLocks noChangeAspect="1"/>
          </p:cNvPicPr>
          <p:nvPr/>
        </p:nvPicPr>
        <p:blipFill>
          <a:blip r:embed="rId3"/>
          <a:stretch>
            <a:fillRect/>
          </a:stretch>
        </p:blipFill>
        <p:spPr>
          <a:xfrm>
            <a:off x="4550973" y="2168160"/>
            <a:ext cx="649357" cy="649357"/>
          </a:xfrm>
          <a:prstGeom prst="rect">
            <a:avLst/>
          </a:prstGeom>
        </p:spPr>
      </p:pic>
      <p:pic>
        <p:nvPicPr>
          <p:cNvPr id="18" name="Image 17">
            <a:extLst>
              <a:ext uri="{FF2B5EF4-FFF2-40B4-BE49-F238E27FC236}">
                <a16:creationId xmlns:a16="http://schemas.microsoft.com/office/drawing/2014/main" id="{1E7578F0-6B8D-D499-6E44-1CAB099036A6}"/>
              </a:ext>
            </a:extLst>
          </p:cNvPr>
          <p:cNvPicPr>
            <a:picLocks noChangeAspect="1"/>
          </p:cNvPicPr>
          <p:nvPr/>
        </p:nvPicPr>
        <p:blipFill>
          <a:blip r:embed="rId3"/>
          <a:stretch>
            <a:fillRect/>
          </a:stretch>
        </p:blipFill>
        <p:spPr>
          <a:xfrm>
            <a:off x="3070143" y="3650757"/>
            <a:ext cx="512154" cy="512154"/>
          </a:xfrm>
          <a:prstGeom prst="rect">
            <a:avLst/>
          </a:prstGeom>
        </p:spPr>
      </p:pic>
      <p:pic>
        <p:nvPicPr>
          <p:cNvPr id="19" name="Image 18">
            <a:extLst>
              <a:ext uri="{FF2B5EF4-FFF2-40B4-BE49-F238E27FC236}">
                <a16:creationId xmlns:a16="http://schemas.microsoft.com/office/drawing/2014/main" id="{DADA3CE4-5D5B-EBC2-7769-0F03C8F61C43}"/>
              </a:ext>
            </a:extLst>
          </p:cNvPr>
          <p:cNvPicPr>
            <a:picLocks noChangeAspect="1"/>
          </p:cNvPicPr>
          <p:nvPr/>
        </p:nvPicPr>
        <p:blipFill>
          <a:blip r:embed="rId6"/>
          <a:stretch>
            <a:fillRect/>
          </a:stretch>
        </p:blipFill>
        <p:spPr>
          <a:xfrm>
            <a:off x="3165718" y="3772836"/>
            <a:ext cx="267996" cy="267996"/>
          </a:xfrm>
          <a:prstGeom prst="rect">
            <a:avLst/>
          </a:prstGeom>
        </p:spPr>
      </p:pic>
      <p:sp>
        <p:nvSpPr>
          <p:cNvPr id="22" name="Bulle narrative : ronde 21">
            <a:extLst>
              <a:ext uri="{FF2B5EF4-FFF2-40B4-BE49-F238E27FC236}">
                <a16:creationId xmlns:a16="http://schemas.microsoft.com/office/drawing/2014/main" id="{341728BF-0D82-5F42-1478-C45AF9B998B6}"/>
              </a:ext>
            </a:extLst>
          </p:cNvPr>
          <p:cNvSpPr/>
          <p:nvPr/>
        </p:nvSpPr>
        <p:spPr>
          <a:xfrm>
            <a:off x="3042948" y="4290059"/>
            <a:ext cx="2220114" cy="473664"/>
          </a:xfrm>
          <a:prstGeom prst="wedgeEllipseCallout">
            <a:avLst>
              <a:gd name="adj1" fmla="val -38458"/>
              <a:gd name="adj2" fmla="val -109140"/>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b="1" dirty="0">
                <a:solidFill>
                  <a:schemeClr val="accent6"/>
                </a:solidFill>
              </a:rPr>
              <a:t>demande approuvée</a:t>
            </a:r>
          </a:p>
        </p:txBody>
      </p:sp>
      <p:pic>
        <p:nvPicPr>
          <p:cNvPr id="25" name="Image 24">
            <a:extLst>
              <a:ext uri="{FF2B5EF4-FFF2-40B4-BE49-F238E27FC236}">
                <a16:creationId xmlns:a16="http://schemas.microsoft.com/office/drawing/2014/main" id="{3B2B651C-BA4B-9180-57DA-74CAC66C686C}"/>
              </a:ext>
            </a:extLst>
          </p:cNvPr>
          <p:cNvPicPr>
            <a:picLocks noChangeAspect="1"/>
          </p:cNvPicPr>
          <p:nvPr/>
        </p:nvPicPr>
        <p:blipFill>
          <a:blip r:embed="rId7"/>
          <a:stretch>
            <a:fillRect/>
          </a:stretch>
        </p:blipFill>
        <p:spPr>
          <a:xfrm>
            <a:off x="3897436" y="3731072"/>
            <a:ext cx="391279" cy="391279"/>
          </a:xfrm>
          <a:prstGeom prst="rect">
            <a:avLst/>
          </a:prstGeom>
        </p:spPr>
      </p:pic>
      <p:pic>
        <p:nvPicPr>
          <p:cNvPr id="27" name="Image 26">
            <a:extLst>
              <a:ext uri="{FF2B5EF4-FFF2-40B4-BE49-F238E27FC236}">
                <a16:creationId xmlns:a16="http://schemas.microsoft.com/office/drawing/2014/main" id="{F8B10A2E-5D11-327F-15A0-30E6CF38B723}"/>
              </a:ext>
            </a:extLst>
          </p:cNvPr>
          <p:cNvPicPr>
            <a:picLocks noChangeAspect="1"/>
          </p:cNvPicPr>
          <p:nvPr/>
        </p:nvPicPr>
        <p:blipFill>
          <a:blip r:embed="rId3"/>
          <a:stretch>
            <a:fillRect/>
          </a:stretch>
        </p:blipFill>
        <p:spPr>
          <a:xfrm>
            <a:off x="3641359" y="1432369"/>
            <a:ext cx="512154" cy="512154"/>
          </a:xfrm>
          <a:prstGeom prst="rect">
            <a:avLst/>
          </a:prstGeom>
        </p:spPr>
      </p:pic>
      <p:pic>
        <p:nvPicPr>
          <p:cNvPr id="28" name="Image 27">
            <a:extLst>
              <a:ext uri="{FF2B5EF4-FFF2-40B4-BE49-F238E27FC236}">
                <a16:creationId xmlns:a16="http://schemas.microsoft.com/office/drawing/2014/main" id="{DDA6844D-4F8E-D3BD-FFB1-577E474347B5}"/>
              </a:ext>
            </a:extLst>
          </p:cNvPr>
          <p:cNvPicPr>
            <a:picLocks noChangeAspect="1"/>
          </p:cNvPicPr>
          <p:nvPr/>
        </p:nvPicPr>
        <p:blipFill>
          <a:blip r:embed="rId6"/>
          <a:stretch>
            <a:fillRect/>
          </a:stretch>
        </p:blipFill>
        <p:spPr>
          <a:xfrm>
            <a:off x="3736934" y="1554448"/>
            <a:ext cx="267996" cy="267996"/>
          </a:xfrm>
          <a:prstGeom prst="rect">
            <a:avLst/>
          </a:prstGeom>
        </p:spPr>
      </p:pic>
      <p:pic>
        <p:nvPicPr>
          <p:cNvPr id="29" name="Image 28">
            <a:extLst>
              <a:ext uri="{FF2B5EF4-FFF2-40B4-BE49-F238E27FC236}">
                <a16:creationId xmlns:a16="http://schemas.microsoft.com/office/drawing/2014/main" id="{487CAF3D-7B98-EE3C-4FD3-3B7A279D106F}"/>
              </a:ext>
            </a:extLst>
          </p:cNvPr>
          <p:cNvPicPr>
            <a:picLocks noChangeAspect="1"/>
          </p:cNvPicPr>
          <p:nvPr/>
        </p:nvPicPr>
        <p:blipFill>
          <a:blip r:embed="rId3"/>
          <a:stretch>
            <a:fillRect/>
          </a:stretch>
        </p:blipFill>
        <p:spPr>
          <a:xfrm>
            <a:off x="3606382" y="692089"/>
            <a:ext cx="512154" cy="512154"/>
          </a:xfrm>
          <a:prstGeom prst="rect">
            <a:avLst/>
          </a:prstGeom>
        </p:spPr>
      </p:pic>
      <p:pic>
        <p:nvPicPr>
          <p:cNvPr id="30" name="Image 29">
            <a:extLst>
              <a:ext uri="{FF2B5EF4-FFF2-40B4-BE49-F238E27FC236}">
                <a16:creationId xmlns:a16="http://schemas.microsoft.com/office/drawing/2014/main" id="{48C5BFF8-46A6-378D-AD29-69128BCCC1A7}"/>
              </a:ext>
            </a:extLst>
          </p:cNvPr>
          <p:cNvPicPr>
            <a:picLocks noChangeAspect="1"/>
          </p:cNvPicPr>
          <p:nvPr/>
        </p:nvPicPr>
        <p:blipFill>
          <a:blip r:embed="rId7"/>
          <a:stretch>
            <a:fillRect/>
          </a:stretch>
        </p:blipFill>
        <p:spPr>
          <a:xfrm>
            <a:off x="3641359" y="794259"/>
            <a:ext cx="391279" cy="391279"/>
          </a:xfrm>
          <a:prstGeom prst="rect">
            <a:avLst/>
          </a:prstGeom>
        </p:spPr>
      </p:pic>
      <p:pic>
        <p:nvPicPr>
          <p:cNvPr id="32" name="Image 31">
            <a:extLst>
              <a:ext uri="{FF2B5EF4-FFF2-40B4-BE49-F238E27FC236}">
                <a16:creationId xmlns:a16="http://schemas.microsoft.com/office/drawing/2014/main" id="{179659E1-9739-83F2-7073-2D8240734352}"/>
              </a:ext>
            </a:extLst>
          </p:cNvPr>
          <p:cNvPicPr>
            <a:picLocks noChangeAspect="1"/>
          </p:cNvPicPr>
          <p:nvPr/>
        </p:nvPicPr>
        <p:blipFill>
          <a:blip r:embed="rId8">
            <a:duotone>
              <a:schemeClr val="accent4">
                <a:shade val="45000"/>
                <a:satMod val="135000"/>
              </a:schemeClr>
              <a:prstClr val="white"/>
            </a:duotone>
          </a:blip>
          <a:stretch>
            <a:fillRect/>
          </a:stretch>
        </p:blipFill>
        <p:spPr>
          <a:xfrm>
            <a:off x="4447655" y="3731072"/>
            <a:ext cx="248689" cy="248689"/>
          </a:xfrm>
          <a:prstGeom prst="rect">
            <a:avLst/>
          </a:prstGeom>
        </p:spPr>
      </p:pic>
      <p:sp>
        <p:nvSpPr>
          <p:cNvPr id="34" name="Bulle narrative : ronde 33">
            <a:extLst>
              <a:ext uri="{FF2B5EF4-FFF2-40B4-BE49-F238E27FC236}">
                <a16:creationId xmlns:a16="http://schemas.microsoft.com/office/drawing/2014/main" id="{B5476B1E-92BB-1D9B-51A8-139FE41C5156}"/>
              </a:ext>
            </a:extLst>
          </p:cNvPr>
          <p:cNvSpPr/>
          <p:nvPr/>
        </p:nvSpPr>
        <p:spPr>
          <a:xfrm>
            <a:off x="4769389" y="3045304"/>
            <a:ext cx="2612072" cy="605453"/>
          </a:xfrm>
          <a:prstGeom prst="wedgeEllipseCallout">
            <a:avLst>
              <a:gd name="adj1" fmla="val -53685"/>
              <a:gd name="adj2" fmla="val 58123"/>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b="1" dirty="0">
                <a:solidFill>
                  <a:schemeClr val="accent6"/>
                </a:solidFill>
              </a:rPr>
              <a:t>au gestionnaire suivant</a:t>
            </a:r>
          </a:p>
        </p:txBody>
      </p:sp>
      <p:sp>
        <p:nvSpPr>
          <p:cNvPr id="38" name="Rectangle 37">
            <a:extLst>
              <a:ext uri="{FF2B5EF4-FFF2-40B4-BE49-F238E27FC236}">
                <a16:creationId xmlns:a16="http://schemas.microsoft.com/office/drawing/2014/main" id="{B7F7E517-51A5-CE9F-6CDF-4B7919B1017F}"/>
              </a:ext>
            </a:extLst>
          </p:cNvPr>
          <p:cNvSpPr/>
          <p:nvPr/>
        </p:nvSpPr>
        <p:spPr>
          <a:xfrm>
            <a:off x="5683594" y="228237"/>
            <a:ext cx="3314632" cy="27254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285750" indent="-285750">
              <a:buFont typeface="Arial" panose="020B0604020202020204" pitchFamily="34" charset="0"/>
              <a:buChar char="•"/>
            </a:pPr>
            <a:r>
              <a:rPr lang="fr-FR" sz="1200" b="1" i="0" dirty="0">
                <a:solidFill>
                  <a:schemeClr val="tx1"/>
                </a:solidFill>
                <a:effectLst/>
              </a:rPr>
              <a:t>La chaîne des responsabilités </a:t>
            </a:r>
            <a:r>
              <a:rPr lang="fr-FR" sz="1200" b="0" i="0" dirty="0">
                <a:solidFill>
                  <a:schemeClr val="tx1"/>
                </a:solidFill>
                <a:effectLst/>
              </a:rPr>
              <a:t>est un patron de conception qui permet de créer une séquence de maillons (ou objets) connectés les uns aux autres. Chaque maillon peut traiter une requête ou la transmettre au maillon suivant de la chaîne. Ainsi, lorsque la requête est soumise à la chaîne, elle est acheminée de manière hiérarchique jusqu'à ce qu'un maillon puisse la traiter. Ce patron permet de déléguer la responsabilité de traitement d'une requête à différents objets de manière flexible et configurable.</a:t>
            </a:r>
            <a:endParaRPr lang="fr-FR" sz="1200" dirty="0">
              <a:solidFill>
                <a:schemeClr val="tx1"/>
              </a:solidFill>
              <a:cs typeface="Sora" panose="020B0604020202020204" charset="0"/>
            </a:endParaRPr>
          </a:p>
        </p:txBody>
      </p:sp>
      <p:cxnSp>
        <p:nvCxnSpPr>
          <p:cNvPr id="14" name="Connecteur : en angle 13">
            <a:extLst>
              <a:ext uri="{FF2B5EF4-FFF2-40B4-BE49-F238E27FC236}">
                <a16:creationId xmlns:a16="http://schemas.microsoft.com/office/drawing/2014/main" id="{23AB45A6-0052-4BD3-475D-B8925435B682}"/>
              </a:ext>
            </a:extLst>
          </p:cNvPr>
          <p:cNvCxnSpPr>
            <a:cxnSpLocks/>
            <a:endCxn id="7" idx="2"/>
          </p:cNvCxnSpPr>
          <p:nvPr/>
        </p:nvCxnSpPr>
        <p:spPr>
          <a:xfrm flipV="1">
            <a:off x="3929274" y="1811705"/>
            <a:ext cx="914223" cy="11420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BD8620E3-F82C-8331-9832-A25CCB5B1B59}"/>
              </a:ext>
            </a:extLst>
          </p:cNvPr>
          <p:cNvPicPr>
            <a:picLocks noChangeAspect="1"/>
          </p:cNvPicPr>
          <p:nvPr/>
        </p:nvPicPr>
        <p:blipFill>
          <a:blip r:embed="rId9"/>
          <a:stretch>
            <a:fillRect/>
          </a:stretch>
        </p:blipFill>
        <p:spPr>
          <a:xfrm>
            <a:off x="3084502" y="2125351"/>
            <a:ext cx="1238809" cy="1399396"/>
          </a:xfrm>
          <a:prstGeom prst="rect">
            <a:avLst/>
          </a:prstGeom>
        </p:spPr>
      </p:pic>
      <p:sp>
        <p:nvSpPr>
          <p:cNvPr id="3" name="Google Shape;342;p39">
            <a:extLst>
              <a:ext uri="{FF2B5EF4-FFF2-40B4-BE49-F238E27FC236}">
                <a16:creationId xmlns:a16="http://schemas.microsoft.com/office/drawing/2014/main" id="{C2C00A6E-E9C0-4FF5-0C4E-FCE18BB2D10C}"/>
              </a:ext>
            </a:extLst>
          </p:cNvPr>
          <p:cNvSpPr txBox="1">
            <a:spLocks/>
          </p:cNvSpPr>
          <p:nvPr/>
        </p:nvSpPr>
        <p:spPr>
          <a:xfrm>
            <a:off x="8389314" y="476372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22</a:t>
            </a:r>
          </a:p>
        </p:txBody>
      </p:sp>
    </p:spTree>
    <p:extLst>
      <p:ext uri="{BB962C8B-B14F-4D97-AF65-F5344CB8AC3E}">
        <p14:creationId xmlns:p14="http://schemas.microsoft.com/office/powerpoint/2010/main" val="122352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2000"/>
                                        <p:tgtEl>
                                          <p:spTgt spid="26"/>
                                        </p:tgtEl>
                                      </p:cBhvr>
                                    </p:animEffect>
                                  </p:childTnLst>
                                </p:cTn>
                              </p:par>
                              <p:par>
                                <p:cTn id="45" presetID="21" presetClass="entr" presetSubtype="1"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heel(1)">
                                      <p:cBhvr>
                                        <p:cTn id="47" dur="20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arn(inVertical)">
                                      <p:cBhvr>
                                        <p:cTn id="52" dur="500"/>
                                        <p:tgtEl>
                                          <p:spTgt spid="33"/>
                                        </p:tgtEl>
                                      </p:cBhvr>
                                    </p:animEffect>
                                  </p:childTnLst>
                                </p:cTn>
                              </p:par>
                              <p:par>
                                <p:cTn id="53" presetID="16" presetClass="entr" presetSubtype="21"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arn(inVertical)">
                                      <p:cBhvr>
                                        <p:cTn id="55" dur="500"/>
                                        <p:tgtEl>
                                          <p:spTgt spid="3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barn(inVertical)">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1000"/>
                                        <p:tgtEl>
                                          <p:spTgt spid="7"/>
                                        </p:tgtEl>
                                      </p:cBhvr>
                                    </p:animEffect>
                                    <p:anim calcmode="lin" valueType="num">
                                      <p:cBhvr>
                                        <p:cTn id="76" dur="1000" fill="hold"/>
                                        <p:tgtEl>
                                          <p:spTgt spid="7"/>
                                        </p:tgtEl>
                                        <p:attrNameLst>
                                          <p:attrName>ppt_x</p:attrName>
                                        </p:attrNameLst>
                                      </p:cBhvr>
                                      <p:tavLst>
                                        <p:tav tm="0">
                                          <p:val>
                                            <p:strVal val="#ppt_x"/>
                                          </p:val>
                                        </p:tav>
                                        <p:tav tm="100000">
                                          <p:val>
                                            <p:strVal val="#ppt_x"/>
                                          </p:val>
                                        </p:tav>
                                      </p:tavLst>
                                    </p:anim>
                                    <p:anim calcmode="lin" valueType="num">
                                      <p:cBhvr>
                                        <p:cTn id="7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animEffect transition="in" filter="fade">
                                      <p:cBhvr>
                                        <p:cTn id="9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34"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ZoneTexte 2">
            <a:extLst>
              <a:ext uri="{FF2B5EF4-FFF2-40B4-BE49-F238E27FC236}">
                <a16:creationId xmlns:a16="http://schemas.microsoft.com/office/drawing/2014/main" id="{62BC6D34-C64D-7D47-FD7F-8E9B1BA1587F}"/>
              </a:ext>
            </a:extLst>
          </p:cNvPr>
          <p:cNvSpPr txBox="1"/>
          <p:nvPr/>
        </p:nvSpPr>
        <p:spPr>
          <a:xfrm>
            <a:off x="567084" y="303083"/>
            <a:ext cx="4595893" cy="307777"/>
          </a:xfrm>
          <a:prstGeom prst="rect">
            <a:avLst/>
          </a:prstGeom>
          <a:noFill/>
        </p:spPr>
        <p:txBody>
          <a:bodyPr wrap="square">
            <a:spAutoFit/>
          </a:bodyPr>
          <a:lstStyle/>
          <a:p>
            <a:r>
              <a:rPr lang="en" b="1" dirty="0">
                <a:solidFill>
                  <a:schemeClr val="dk1"/>
                </a:solidFill>
                <a:latin typeface="Sora"/>
                <a:cs typeface="Sora"/>
                <a:sym typeface="Sora"/>
              </a:rPr>
              <a:t>III.3-  Structure </a:t>
            </a:r>
            <a:endParaRPr lang="fr-FR" b="1" dirty="0">
              <a:solidFill>
                <a:schemeClr val="dk1"/>
              </a:solidFill>
              <a:latin typeface="Sora"/>
              <a:cs typeface="Sora"/>
              <a:sym typeface="Sora"/>
            </a:endParaRPr>
          </a:p>
        </p:txBody>
      </p:sp>
      <p:pic>
        <p:nvPicPr>
          <p:cNvPr id="9" name="Image 8">
            <a:extLst>
              <a:ext uri="{FF2B5EF4-FFF2-40B4-BE49-F238E27FC236}">
                <a16:creationId xmlns:a16="http://schemas.microsoft.com/office/drawing/2014/main" id="{5C0178D6-4E67-9976-4799-67C7796E017E}"/>
              </a:ext>
            </a:extLst>
          </p:cNvPr>
          <p:cNvPicPr>
            <a:picLocks noChangeAspect="1"/>
          </p:cNvPicPr>
          <p:nvPr/>
        </p:nvPicPr>
        <p:blipFill>
          <a:blip r:embed="rId3"/>
          <a:stretch>
            <a:fillRect/>
          </a:stretch>
        </p:blipFill>
        <p:spPr>
          <a:xfrm>
            <a:off x="3313018" y="1138517"/>
            <a:ext cx="2890557" cy="3378573"/>
          </a:xfrm>
          <a:prstGeom prst="rect">
            <a:avLst/>
          </a:prstGeom>
          <a:ln>
            <a:solidFill>
              <a:schemeClr val="accent1"/>
            </a:solidFill>
          </a:ln>
        </p:spPr>
      </p:pic>
      <p:sp>
        <p:nvSpPr>
          <p:cNvPr id="13" name="Rectangle 12">
            <a:extLst>
              <a:ext uri="{FF2B5EF4-FFF2-40B4-BE49-F238E27FC236}">
                <a16:creationId xmlns:a16="http://schemas.microsoft.com/office/drawing/2014/main" id="{47E6CF6F-6088-6FAC-FDDC-1E32C5A38E0C}"/>
              </a:ext>
            </a:extLst>
          </p:cNvPr>
          <p:cNvSpPr/>
          <p:nvPr/>
        </p:nvSpPr>
        <p:spPr>
          <a:xfrm>
            <a:off x="359212" y="1035061"/>
            <a:ext cx="2581866" cy="13764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285750" indent="-285750">
              <a:buFont typeface="Arial" panose="020B0604020202020204" pitchFamily="34" charset="0"/>
              <a:buChar char="•"/>
            </a:pPr>
            <a:r>
              <a:rPr lang="fr-FR" b="1" i="0" dirty="0">
                <a:solidFill>
                  <a:schemeClr val="tx1"/>
                </a:solidFill>
                <a:effectLst/>
              </a:rPr>
              <a:t>Handler</a:t>
            </a:r>
            <a:r>
              <a:rPr lang="fr-FR" b="0" i="0" dirty="0">
                <a:solidFill>
                  <a:schemeClr val="tx1"/>
                </a:solidFill>
                <a:effectLst/>
              </a:rPr>
              <a:t> (Gestionnaire) : C'est une interface ou une classe abstraite qui définit les méthodes communes pour traiter les requêtes.</a:t>
            </a:r>
            <a:endParaRPr lang="fr-FR" sz="1100" dirty="0">
              <a:solidFill>
                <a:schemeClr val="tx1"/>
              </a:solidFill>
              <a:cs typeface="Sora" panose="020B0604020202020204" charset="0"/>
            </a:endParaRPr>
          </a:p>
        </p:txBody>
      </p:sp>
      <p:sp>
        <p:nvSpPr>
          <p:cNvPr id="15" name="Rectangle 14">
            <a:extLst>
              <a:ext uri="{FF2B5EF4-FFF2-40B4-BE49-F238E27FC236}">
                <a16:creationId xmlns:a16="http://schemas.microsoft.com/office/drawing/2014/main" id="{DABB738C-5F43-B18F-F327-DA603E0A252D}"/>
              </a:ext>
            </a:extLst>
          </p:cNvPr>
          <p:cNvSpPr/>
          <p:nvPr/>
        </p:nvSpPr>
        <p:spPr>
          <a:xfrm>
            <a:off x="170329" y="2855092"/>
            <a:ext cx="2770747" cy="14927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285750" indent="-285750">
              <a:buFont typeface="Arial" panose="020B0604020202020204" pitchFamily="34" charset="0"/>
              <a:buChar char="•"/>
            </a:pPr>
            <a:r>
              <a:rPr lang="fr-FR" b="1" i="0" dirty="0">
                <a:solidFill>
                  <a:schemeClr val="tx1"/>
                </a:solidFill>
                <a:effectLst/>
              </a:rPr>
              <a:t>ConcreteHandler</a:t>
            </a:r>
            <a:r>
              <a:rPr lang="fr-FR" b="0" i="0" dirty="0">
                <a:solidFill>
                  <a:schemeClr val="tx1"/>
                </a:solidFill>
                <a:effectLst/>
              </a:rPr>
              <a:t> (Gestionnaire concret) : Ce sont les classes concrètes qui étendent ou implémentent le gestionnaire.</a:t>
            </a:r>
            <a:endParaRPr lang="fr-FR" sz="1100" dirty="0">
              <a:solidFill>
                <a:schemeClr val="tx1"/>
              </a:solidFill>
              <a:cs typeface="Sora" panose="020B0604020202020204" charset="0"/>
            </a:endParaRPr>
          </a:p>
        </p:txBody>
      </p:sp>
      <p:sp>
        <p:nvSpPr>
          <p:cNvPr id="20" name="Rectangle 19">
            <a:extLst>
              <a:ext uri="{FF2B5EF4-FFF2-40B4-BE49-F238E27FC236}">
                <a16:creationId xmlns:a16="http://schemas.microsoft.com/office/drawing/2014/main" id="{5A00C5CA-115E-32C4-62B1-F758B09B6DE9}"/>
              </a:ext>
            </a:extLst>
          </p:cNvPr>
          <p:cNvSpPr/>
          <p:nvPr/>
        </p:nvSpPr>
        <p:spPr>
          <a:xfrm>
            <a:off x="6391806" y="1366754"/>
            <a:ext cx="2581865" cy="23984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285750" indent="-285750">
              <a:buFont typeface="Arial" panose="020B0604020202020204" pitchFamily="34" charset="0"/>
              <a:buChar char="•"/>
            </a:pPr>
            <a:r>
              <a:rPr lang="fr-FR" b="1" i="0" dirty="0">
                <a:solidFill>
                  <a:schemeClr val="tx1"/>
                </a:solidFill>
                <a:effectLst/>
              </a:rPr>
              <a:t>Client </a:t>
            </a:r>
            <a:r>
              <a:rPr lang="fr-FR" b="0" i="0" dirty="0">
                <a:solidFill>
                  <a:schemeClr val="tx1"/>
                </a:solidFill>
                <a:effectLst/>
              </a:rPr>
              <a:t>: C'est l'objet qui soumet une requête à la chaîne des gestionnaires. Le client n'a pas besoin de connaître les détails de chaque gestionnaire de la chaîne, il soumet simplement la requête au premier maillon de la chaîne.</a:t>
            </a:r>
          </a:p>
          <a:p>
            <a:pPr marL="285750" indent="-285750">
              <a:buFont typeface="Arial" panose="020B0604020202020204" pitchFamily="34" charset="0"/>
              <a:buChar char="•"/>
            </a:pPr>
            <a:endParaRPr lang="fr-FR" sz="1100" dirty="0">
              <a:solidFill>
                <a:schemeClr val="tx1"/>
              </a:solidFill>
              <a:cs typeface="Sora" panose="020B0604020202020204" charset="0"/>
            </a:endParaRPr>
          </a:p>
        </p:txBody>
      </p:sp>
      <p:cxnSp>
        <p:nvCxnSpPr>
          <p:cNvPr id="23" name="Connecteur droit avec flèche 22">
            <a:extLst>
              <a:ext uri="{FF2B5EF4-FFF2-40B4-BE49-F238E27FC236}">
                <a16:creationId xmlns:a16="http://schemas.microsoft.com/office/drawing/2014/main" id="{B3704046-0683-0C1F-C1D0-1A97D4D56693}"/>
              </a:ext>
            </a:extLst>
          </p:cNvPr>
          <p:cNvCxnSpPr>
            <a:cxnSpLocks/>
            <a:stCxn id="20" idx="1"/>
          </p:cNvCxnSpPr>
          <p:nvPr/>
        </p:nvCxnSpPr>
        <p:spPr>
          <a:xfrm flipH="1" flipV="1">
            <a:off x="5728447" y="1521677"/>
            <a:ext cx="663359" cy="10442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EA515CBD-3187-DB7E-10BA-24A069F9D620}"/>
              </a:ext>
            </a:extLst>
          </p:cNvPr>
          <p:cNvCxnSpPr>
            <a:cxnSpLocks/>
            <a:stCxn id="13" idx="3"/>
          </p:cNvCxnSpPr>
          <p:nvPr/>
        </p:nvCxnSpPr>
        <p:spPr>
          <a:xfrm flipV="1">
            <a:off x="2941078" y="1443318"/>
            <a:ext cx="931675" cy="27996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91E1E15A-5AEC-452C-0E0D-EFDB913FCE82}"/>
              </a:ext>
            </a:extLst>
          </p:cNvPr>
          <p:cNvCxnSpPr>
            <a:cxnSpLocks/>
            <a:stCxn id="15" idx="3"/>
          </p:cNvCxnSpPr>
          <p:nvPr/>
        </p:nvCxnSpPr>
        <p:spPr>
          <a:xfrm flipV="1">
            <a:off x="2941076" y="3466820"/>
            <a:ext cx="707559" cy="13466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342;p39">
            <a:extLst>
              <a:ext uri="{FF2B5EF4-FFF2-40B4-BE49-F238E27FC236}">
                <a16:creationId xmlns:a16="http://schemas.microsoft.com/office/drawing/2014/main" id="{7B6ECF8D-0D9F-3040-DFBF-5EAE8B0D269B}"/>
              </a:ext>
            </a:extLst>
          </p:cNvPr>
          <p:cNvSpPr txBox="1">
            <a:spLocks/>
          </p:cNvSpPr>
          <p:nvPr/>
        </p:nvSpPr>
        <p:spPr>
          <a:xfrm>
            <a:off x="8171599" y="4763940"/>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23</a:t>
            </a:r>
          </a:p>
        </p:txBody>
      </p:sp>
    </p:spTree>
    <p:extLst>
      <p:ext uri="{BB962C8B-B14F-4D97-AF65-F5344CB8AC3E}">
        <p14:creationId xmlns:p14="http://schemas.microsoft.com/office/powerpoint/2010/main" val="312786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arn(inVertical)">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579282" y="303066"/>
            <a:ext cx="4595893" cy="307777"/>
          </a:xfrm>
          <a:prstGeom prst="rect">
            <a:avLst/>
          </a:prstGeom>
          <a:noFill/>
        </p:spPr>
        <p:txBody>
          <a:bodyPr wrap="square">
            <a:spAutoFit/>
          </a:bodyPr>
          <a:lstStyle/>
          <a:p>
            <a:r>
              <a:rPr lang="en" b="1" dirty="0">
                <a:solidFill>
                  <a:schemeClr val="dk1"/>
                </a:solidFill>
                <a:latin typeface="Sora"/>
                <a:cs typeface="Sora"/>
                <a:sym typeface="Sora"/>
              </a:rPr>
              <a:t>III.4- Exemple</a:t>
            </a:r>
            <a:endParaRPr lang="fr-FR" b="1" dirty="0">
              <a:solidFill>
                <a:schemeClr val="dk1"/>
              </a:solidFill>
              <a:latin typeface="Sora"/>
              <a:cs typeface="Sora"/>
              <a:sym typeface="Sora"/>
            </a:endParaRPr>
          </a:p>
        </p:txBody>
      </p:sp>
      <p:pic>
        <p:nvPicPr>
          <p:cNvPr id="4" name="Image 3">
            <a:extLst>
              <a:ext uri="{FF2B5EF4-FFF2-40B4-BE49-F238E27FC236}">
                <a16:creationId xmlns:a16="http://schemas.microsoft.com/office/drawing/2014/main" id="{7D542FE1-7801-24B5-FF47-0F7FA90599E1}"/>
              </a:ext>
            </a:extLst>
          </p:cNvPr>
          <p:cNvPicPr>
            <a:picLocks noChangeAspect="1"/>
          </p:cNvPicPr>
          <p:nvPr/>
        </p:nvPicPr>
        <p:blipFill>
          <a:blip r:embed="rId3"/>
          <a:stretch>
            <a:fillRect/>
          </a:stretch>
        </p:blipFill>
        <p:spPr>
          <a:xfrm>
            <a:off x="6772333" y="2370652"/>
            <a:ext cx="775252" cy="775252"/>
          </a:xfrm>
          <a:prstGeom prst="rect">
            <a:avLst/>
          </a:prstGeom>
          <a:ln>
            <a:solidFill>
              <a:schemeClr val="tx1"/>
            </a:solidFill>
          </a:ln>
        </p:spPr>
      </p:pic>
      <p:pic>
        <p:nvPicPr>
          <p:cNvPr id="13" name="Image 12">
            <a:extLst>
              <a:ext uri="{FF2B5EF4-FFF2-40B4-BE49-F238E27FC236}">
                <a16:creationId xmlns:a16="http://schemas.microsoft.com/office/drawing/2014/main" id="{7A84A4C1-3E8B-77AA-8EAA-220FCCD53E5B}"/>
              </a:ext>
            </a:extLst>
          </p:cNvPr>
          <p:cNvPicPr>
            <a:picLocks noChangeAspect="1"/>
          </p:cNvPicPr>
          <p:nvPr/>
        </p:nvPicPr>
        <p:blipFill>
          <a:blip r:embed="rId4"/>
          <a:stretch>
            <a:fillRect/>
          </a:stretch>
        </p:blipFill>
        <p:spPr>
          <a:xfrm>
            <a:off x="5463487" y="3345491"/>
            <a:ext cx="775253" cy="775253"/>
          </a:xfrm>
          <a:prstGeom prst="rect">
            <a:avLst/>
          </a:prstGeom>
          <a:ln>
            <a:solidFill>
              <a:schemeClr val="tx1"/>
            </a:solidFill>
          </a:ln>
        </p:spPr>
      </p:pic>
      <p:pic>
        <p:nvPicPr>
          <p:cNvPr id="20" name="Image 19">
            <a:extLst>
              <a:ext uri="{FF2B5EF4-FFF2-40B4-BE49-F238E27FC236}">
                <a16:creationId xmlns:a16="http://schemas.microsoft.com/office/drawing/2014/main" id="{70758599-6B8B-5F75-C616-386E25EFE352}"/>
              </a:ext>
            </a:extLst>
          </p:cNvPr>
          <p:cNvPicPr>
            <a:picLocks noChangeAspect="1"/>
          </p:cNvPicPr>
          <p:nvPr/>
        </p:nvPicPr>
        <p:blipFill>
          <a:blip r:embed="rId5"/>
          <a:stretch>
            <a:fillRect/>
          </a:stretch>
        </p:blipFill>
        <p:spPr>
          <a:xfrm>
            <a:off x="7671175" y="886375"/>
            <a:ext cx="889101" cy="889101"/>
          </a:xfrm>
          <a:prstGeom prst="rect">
            <a:avLst/>
          </a:prstGeom>
          <a:ln>
            <a:solidFill>
              <a:schemeClr val="accent1"/>
            </a:solidFill>
          </a:ln>
        </p:spPr>
      </p:pic>
      <p:pic>
        <p:nvPicPr>
          <p:cNvPr id="23" name="Image 22">
            <a:extLst>
              <a:ext uri="{FF2B5EF4-FFF2-40B4-BE49-F238E27FC236}">
                <a16:creationId xmlns:a16="http://schemas.microsoft.com/office/drawing/2014/main" id="{1592F66A-C62E-A614-9ABF-D9193A229838}"/>
              </a:ext>
            </a:extLst>
          </p:cNvPr>
          <p:cNvPicPr>
            <a:picLocks noChangeAspect="1"/>
          </p:cNvPicPr>
          <p:nvPr/>
        </p:nvPicPr>
        <p:blipFill>
          <a:blip r:embed="rId6"/>
          <a:stretch>
            <a:fillRect/>
          </a:stretch>
        </p:blipFill>
        <p:spPr>
          <a:xfrm>
            <a:off x="2725903" y="1106602"/>
            <a:ext cx="2072309" cy="2072309"/>
          </a:xfrm>
          <a:prstGeom prst="rect">
            <a:avLst/>
          </a:prstGeom>
          <a:ln>
            <a:solidFill>
              <a:schemeClr val="tx1"/>
            </a:solidFill>
          </a:ln>
        </p:spPr>
      </p:pic>
      <p:cxnSp>
        <p:nvCxnSpPr>
          <p:cNvPr id="31" name="Connecteur : en angle 30">
            <a:extLst>
              <a:ext uri="{FF2B5EF4-FFF2-40B4-BE49-F238E27FC236}">
                <a16:creationId xmlns:a16="http://schemas.microsoft.com/office/drawing/2014/main" id="{7E3CDEE3-F8E9-516E-05CD-422F88D9C7A2}"/>
              </a:ext>
            </a:extLst>
          </p:cNvPr>
          <p:cNvCxnSpPr>
            <a:cxnSpLocks/>
            <a:endCxn id="23" idx="1"/>
          </p:cNvCxnSpPr>
          <p:nvPr/>
        </p:nvCxnSpPr>
        <p:spPr>
          <a:xfrm rot="5400000" flipH="1" flipV="1">
            <a:off x="1615126" y="1435296"/>
            <a:ext cx="403316" cy="181823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3BD22508-489D-C72A-0526-B8C863154986}"/>
              </a:ext>
            </a:extLst>
          </p:cNvPr>
          <p:cNvCxnSpPr>
            <a:stCxn id="23" idx="2"/>
            <a:endCxn id="13" idx="1"/>
          </p:cNvCxnSpPr>
          <p:nvPr/>
        </p:nvCxnSpPr>
        <p:spPr>
          <a:xfrm rot="16200000" flipH="1">
            <a:off x="4335669" y="2605299"/>
            <a:ext cx="554207" cy="1701429"/>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46E91331-1B35-E1D7-664E-5F0D2E912986}"/>
              </a:ext>
            </a:extLst>
          </p:cNvPr>
          <p:cNvCxnSpPr>
            <a:cxnSpLocks/>
            <a:stCxn id="13" idx="0"/>
            <a:endCxn id="23" idx="3"/>
          </p:cNvCxnSpPr>
          <p:nvPr/>
        </p:nvCxnSpPr>
        <p:spPr>
          <a:xfrm rot="16200000" flipV="1">
            <a:off x="4723296" y="2217673"/>
            <a:ext cx="1202734" cy="1052902"/>
          </a:xfrm>
          <a:prstGeom prst="bentConnector2">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2" name="Image 41">
            <a:extLst>
              <a:ext uri="{FF2B5EF4-FFF2-40B4-BE49-F238E27FC236}">
                <a16:creationId xmlns:a16="http://schemas.microsoft.com/office/drawing/2014/main" id="{BBF1069E-D616-538F-855B-12999829CE78}"/>
              </a:ext>
            </a:extLst>
          </p:cNvPr>
          <p:cNvPicPr>
            <a:picLocks noChangeAspect="1"/>
          </p:cNvPicPr>
          <p:nvPr/>
        </p:nvPicPr>
        <p:blipFill>
          <a:blip r:embed="rId7">
            <a:duotone>
              <a:prstClr val="black"/>
              <a:schemeClr val="accent4">
                <a:tint val="45000"/>
                <a:satMod val="400000"/>
              </a:schemeClr>
            </a:duotone>
          </a:blip>
          <a:stretch>
            <a:fillRect/>
          </a:stretch>
        </p:blipFill>
        <p:spPr>
          <a:xfrm>
            <a:off x="1516884" y="1853844"/>
            <a:ext cx="490571" cy="490571"/>
          </a:xfrm>
          <a:prstGeom prst="rect">
            <a:avLst/>
          </a:prstGeom>
          <a:ln>
            <a:solidFill>
              <a:srgbClr val="C00000"/>
            </a:solidFill>
          </a:ln>
        </p:spPr>
      </p:pic>
      <p:pic>
        <p:nvPicPr>
          <p:cNvPr id="43" name="Image 42">
            <a:extLst>
              <a:ext uri="{FF2B5EF4-FFF2-40B4-BE49-F238E27FC236}">
                <a16:creationId xmlns:a16="http://schemas.microsoft.com/office/drawing/2014/main" id="{4ADAFCB7-3320-6617-75D0-8973CEF65F8D}"/>
              </a:ext>
            </a:extLst>
          </p:cNvPr>
          <p:cNvPicPr>
            <a:picLocks noChangeAspect="1"/>
          </p:cNvPicPr>
          <p:nvPr/>
        </p:nvPicPr>
        <p:blipFill>
          <a:blip r:embed="rId7">
            <a:duotone>
              <a:prstClr val="black"/>
              <a:schemeClr val="accent4">
                <a:tint val="45000"/>
                <a:satMod val="400000"/>
              </a:schemeClr>
            </a:duotone>
          </a:blip>
          <a:stretch>
            <a:fillRect/>
          </a:stretch>
        </p:blipFill>
        <p:spPr>
          <a:xfrm>
            <a:off x="4474787" y="3528375"/>
            <a:ext cx="426893" cy="426893"/>
          </a:xfrm>
          <a:prstGeom prst="rect">
            <a:avLst/>
          </a:prstGeom>
          <a:ln>
            <a:solidFill>
              <a:srgbClr val="C00000"/>
            </a:solidFill>
          </a:ln>
        </p:spPr>
      </p:pic>
      <p:cxnSp>
        <p:nvCxnSpPr>
          <p:cNvPr id="44" name="Connecteur : en angle 43">
            <a:extLst>
              <a:ext uri="{FF2B5EF4-FFF2-40B4-BE49-F238E27FC236}">
                <a16:creationId xmlns:a16="http://schemas.microsoft.com/office/drawing/2014/main" id="{B138B782-9DD4-4BBC-8795-55E1AD0A4CC9}"/>
              </a:ext>
            </a:extLst>
          </p:cNvPr>
          <p:cNvCxnSpPr>
            <a:cxnSpLocks/>
            <a:stCxn id="13" idx="3"/>
            <a:endCxn id="4" idx="2"/>
          </p:cNvCxnSpPr>
          <p:nvPr/>
        </p:nvCxnSpPr>
        <p:spPr>
          <a:xfrm flipV="1">
            <a:off x="6238740" y="3145904"/>
            <a:ext cx="921219" cy="587214"/>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7" name="Image 46">
            <a:extLst>
              <a:ext uri="{FF2B5EF4-FFF2-40B4-BE49-F238E27FC236}">
                <a16:creationId xmlns:a16="http://schemas.microsoft.com/office/drawing/2014/main" id="{AFCD802D-C994-2553-3DBD-B43901F41DB9}"/>
              </a:ext>
            </a:extLst>
          </p:cNvPr>
          <p:cNvPicPr>
            <a:picLocks noChangeAspect="1"/>
          </p:cNvPicPr>
          <p:nvPr/>
        </p:nvPicPr>
        <p:blipFill>
          <a:blip r:embed="rId7">
            <a:duotone>
              <a:prstClr val="black"/>
              <a:schemeClr val="accent2">
                <a:tint val="45000"/>
                <a:satMod val="400000"/>
              </a:schemeClr>
            </a:duotone>
          </a:blip>
          <a:stretch>
            <a:fillRect/>
          </a:stretch>
        </p:blipFill>
        <p:spPr>
          <a:xfrm>
            <a:off x="6499642" y="3504502"/>
            <a:ext cx="426893" cy="426893"/>
          </a:xfrm>
          <a:prstGeom prst="rect">
            <a:avLst/>
          </a:prstGeom>
          <a:ln>
            <a:solidFill>
              <a:srgbClr val="C00000"/>
            </a:solidFill>
          </a:ln>
        </p:spPr>
      </p:pic>
      <p:cxnSp>
        <p:nvCxnSpPr>
          <p:cNvPr id="48" name="Connecteur : en angle 47">
            <a:extLst>
              <a:ext uri="{FF2B5EF4-FFF2-40B4-BE49-F238E27FC236}">
                <a16:creationId xmlns:a16="http://schemas.microsoft.com/office/drawing/2014/main" id="{E181F904-646A-E5D0-20F6-9F70801C9C99}"/>
              </a:ext>
            </a:extLst>
          </p:cNvPr>
          <p:cNvCxnSpPr>
            <a:cxnSpLocks/>
            <a:stCxn id="4" idx="3"/>
            <a:endCxn id="20" idx="2"/>
          </p:cNvCxnSpPr>
          <p:nvPr/>
        </p:nvCxnSpPr>
        <p:spPr>
          <a:xfrm flipV="1">
            <a:off x="7547585" y="1775476"/>
            <a:ext cx="568141" cy="982802"/>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 48">
            <a:extLst>
              <a:ext uri="{FF2B5EF4-FFF2-40B4-BE49-F238E27FC236}">
                <a16:creationId xmlns:a16="http://schemas.microsoft.com/office/drawing/2014/main" id="{998A66D8-2914-A790-0C08-8EE0EBF1FB17}"/>
              </a:ext>
            </a:extLst>
          </p:cNvPr>
          <p:cNvPicPr>
            <a:picLocks noChangeAspect="1"/>
          </p:cNvPicPr>
          <p:nvPr/>
        </p:nvPicPr>
        <p:blipFill>
          <a:blip r:embed="rId7">
            <a:duotone>
              <a:prstClr val="black"/>
              <a:schemeClr val="tx2">
                <a:tint val="45000"/>
                <a:satMod val="400000"/>
              </a:schemeClr>
            </a:duotone>
          </a:blip>
          <a:stretch>
            <a:fillRect/>
          </a:stretch>
        </p:blipFill>
        <p:spPr>
          <a:xfrm>
            <a:off x="7652836" y="2544831"/>
            <a:ext cx="426893" cy="426893"/>
          </a:xfrm>
          <a:prstGeom prst="rect">
            <a:avLst/>
          </a:prstGeom>
          <a:ln>
            <a:solidFill>
              <a:srgbClr val="C00000"/>
            </a:solidFill>
          </a:ln>
        </p:spPr>
      </p:pic>
      <p:pic>
        <p:nvPicPr>
          <p:cNvPr id="54" name="Image 53">
            <a:extLst>
              <a:ext uri="{FF2B5EF4-FFF2-40B4-BE49-F238E27FC236}">
                <a16:creationId xmlns:a16="http://schemas.microsoft.com/office/drawing/2014/main" id="{0759760E-8189-79D1-3EB8-C5366B742246}"/>
              </a:ext>
            </a:extLst>
          </p:cNvPr>
          <p:cNvPicPr>
            <a:picLocks noChangeAspect="1"/>
          </p:cNvPicPr>
          <p:nvPr/>
        </p:nvPicPr>
        <p:blipFill>
          <a:blip r:embed="rId8"/>
          <a:stretch>
            <a:fillRect/>
          </a:stretch>
        </p:blipFill>
        <p:spPr>
          <a:xfrm>
            <a:off x="5175175" y="1899472"/>
            <a:ext cx="444943" cy="444943"/>
          </a:xfrm>
          <a:prstGeom prst="rect">
            <a:avLst/>
          </a:prstGeom>
          <a:ln>
            <a:solidFill>
              <a:srgbClr val="92D050"/>
            </a:solidFill>
          </a:ln>
        </p:spPr>
      </p:pic>
      <p:pic>
        <p:nvPicPr>
          <p:cNvPr id="56" name="Image 55">
            <a:extLst>
              <a:ext uri="{FF2B5EF4-FFF2-40B4-BE49-F238E27FC236}">
                <a16:creationId xmlns:a16="http://schemas.microsoft.com/office/drawing/2014/main" id="{81D95929-C8B0-DDE8-C512-371ED952D429}"/>
              </a:ext>
            </a:extLst>
          </p:cNvPr>
          <p:cNvPicPr>
            <a:picLocks noChangeAspect="1"/>
          </p:cNvPicPr>
          <p:nvPr/>
        </p:nvPicPr>
        <p:blipFill>
          <a:blip r:embed="rId9"/>
          <a:stretch>
            <a:fillRect/>
          </a:stretch>
        </p:blipFill>
        <p:spPr>
          <a:xfrm>
            <a:off x="373176" y="2462106"/>
            <a:ext cx="1128008" cy="1128008"/>
          </a:xfrm>
          <a:prstGeom prst="rect">
            <a:avLst/>
          </a:prstGeom>
        </p:spPr>
      </p:pic>
      <p:cxnSp>
        <p:nvCxnSpPr>
          <p:cNvPr id="57" name="Connecteur : en angle 56">
            <a:extLst>
              <a:ext uri="{FF2B5EF4-FFF2-40B4-BE49-F238E27FC236}">
                <a16:creationId xmlns:a16="http://schemas.microsoft.com/office/drawing/2014/main" id="{9F95E806-581A-A02E-9B3A-E60EF754E157}"/>
              </a:ext>
            </a:extLst>
          </p:cNvPr>
          <p:cNvCxnSpPr>
            <a:cxnSpLocks/>
            <a:stCxn id="4" idx="0"/>
          </p:cNvCxnSpPr>
          <p:nvPr/>
        </p:nvCxnSpPr>
        <p:spPr>
          <a:xfrm rot="16200000" flipV="1">
            <a:off x="5665677" y="876369"/>
            <a:ext cx="709025" cy="2279541"/>
          </a:xfrm>
          <a:prstGeom prst="bentConnector2">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1" name="Image 60">
            <a:extLst>
              <a:ext uri="{FF2B5EF4-FFF2-40B4-BE49-F238E27FC236}">
                <a16:creationId xmlns:a16="http://schemas.microsoft.com/office/drawing/2014/main" id="{D371884B-05C4-D6A6-2159-D68BFFDA065E}"/>
              </a:ext>
            </a:extLst>
          </p:cNvPr>
          <p:cNvPicPr>
            <a:picLocks noChangeAspect="1"/>
          </p:cNvPicPr>
          <p:nvPr/>
        </p:nvPicPr>
        <p:blipFill>
          <a:blip r:embed="rId8"/>
          <a:stretch>
            <a:fillRect/>
          </a:stretch>
        </p:blipFill>
        <p:spPr>
          <a:xfrm>
            <a:off x="5932348" y="1463349"/>
            <a:ext cx="444943" cy="444943"/>
          </a:xfrm>
          <a:prstGeom prst="rect">
            <a:avLst/>
          </a:prstGeom>
          <a:ln>
            <a:solidFill>
              <a:srgbClr val="92D050"/>
            </a:solidFill>
          </a:ln>
        </p:spPr>
      </p:pic>
      <p:cxnSp>
        <p:nvCxnSpPr>
          <p:cNvPr id="62" name="Connecteur : en angle 61">
            <a:extLst>
              <a:ext uri="{FF2B5EF4-FFF2-40B4-BE49-F238E27FC236}">
                <a16:creationId xmlns:a16="http://schemas.microsoft.com/office/drawing/2014/main" id="{2945A22A-5A4E-B7F2-CADD-52342730C8BB}"/>
              </a:ext>
            </a:extLst>
          </p:cNvPr>
          <p:cNvCxnSpPr>
            <a:cxnSpLocks/>
            <a:stCxn id="20" idx="0"/>
            <a:endCxn id="23" idx="0"/>
          </p:cNvCxnSpPr>
          <p:nvPr/>
        </p:nvCxnSpPr>
        <p:spPr>
          <a:xfrm rot="16200000" flipH="1" flipV="1">
            <a:off x="5828778" y="-1180346"/>
            <a:ext cx="220227" cy="4353668"/>
          </a:xfrm>
          <a:prstGeom prst="bentConnector3">
            <a:avLst>
              <a:gd name="adj1" fmla="val -103802"/>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5" name="Image 64">
            <a:extLst>
              <a:ext uri="{FF2B5EF4-FFF2-40B4-BE49-F238E27FC236}">
                <a16:creationId xmlns:a16="http://schemas.microsoft.com/office/drawing/2014/main" id="{E000E48C-ECCD-A6EB-8A47-3066EABCD388}"/>
              </a:ext>
            </a:extLst>
          </p:cNvPr>
          <p:cNvPicPr>
            <a:picLocks noChangeAspect="1"/>
          </p:cNvPicPr>
          <p:nvPr/>
        </p:nvPicPr>
        <p:blipFill>
          <a:blip r:embed="rId8"/>
          <a:stretch>
            <a:fillRect/>
          </a:stretch>
        </p:blipFill>
        <p:spPr>
          <a:xfrm>
            <a:off x="5797717" y="459187"/>
            <a:ext cx="444943" cy="444943"/>
          </a:xfrm>
          <a:prstGeom prst="rect">
            <a:avLst/>
          </a:prstGeom>
          <a:ln>
            <a:solidFill>
              <a:srgbClr val="92D050"/>
            </a:solidFill>
          </a:ln>
        </p:spPr>
      </p:pic>
      <p:cxnSp>
        <p:nvCxnSpPr>
          <p:cNvPr id="66" name="Connecteur : en angle 65">
            <a:extLst>
              <a:ext uri="{FF2B5EF4-FFF2-40B4-BE49-F238E27FC236}">
                <a16:creationId xmlns:a16="http://schemas.microsoft.com/office/drawing/2014/main" id="{ED2A9B70-F8C8-1EB7-6B40-9D226FBA5C6E}"/>
              </a:ext>
            </a:extLst>
          </p:cNvPr>
          <p:cNvCxnSpPr>
            <a:cxnSpLocks/>
            <a:endCxn id="56" idx="2"/>
          </p:cNvCxnSpPr>
          <p:nvPr/>
        </p:nvCxnSpPr>
        <p:spPr>
          <a:xfrm rot="10800000" flipV="1">
            <a:off x="937180" y="2546072"/>
            <a:ext cx="1771976" cy="1044041"/>
          </a:xfrm>
          <a:prstGeom prst="bentConnector4">
            <a:avLst>
              <a:gd name="adj1" fmla="val 34085"/>
              <a:gd name="adj2" fmla="val 121896"/>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71" name="Image 70">
            <a:extLst>
              <a:ext uri="{FF2B5EF4-FFF2-40B4-BE49-F238E27FC236}">
                <a16:creationId xmlns:a16="http://schemas.microsoft.com/office/drawing/2014/main" id="{612234AD-054E-72F4-61A6-008A9EAADC0A}"/>
              </a:ext>
            </a:extLst>
          </p:cNvPr>
          <p:cNvPicPr>
            <a:picLocks noChangeAspect="1"/>
          </p:cNvPicPr>
          <p:nvPr/>
        </p:nvPicPr>
        <p:blipFill>
          <a:blip r:embed="rId8"/>
          <a:stretch>
            <a:fillRect/>
          </a:stretch>
        </p:blipFill>
        <p:spPr>
          <a:xfrm>
            <a:off x="1497709" y="3652412"/>
            <a:ext cx="444943" cy="444943"/>
          </a:xfrm>
          <a:prstGeom prst="rect">
            <a:avLst/>
          </a:prstGeom>
          <a:ln>
            <a:solidFill>
              <a:srgbClr val="92D050"/>
            </a:solidFill>
          </a:ln>
        </p:spPr>
      </p:pic>
      <p:sp>
        <p:nvSpPr>
          <p:cNvPr id="2" name="Google Shape;342;p39">
            <a:extLst>
              <a:ext uri="{FF2B5EF4-FFF2-40B4-BE49-F238E27FC236}">
                <a16:creationId xmlns:a16="http://schemas.microsoft.com/office/drawing/2014/main" id="{5A10CEB6-8CD6-D9CF-255C-3FF9B2DDBB48}"/>
              </a:ext>
            </a:extLst>
          </p:cNvPr>
          <p:cNvSpPr txBox="1">
            <a:spLocks/>
          </p:cNvSpPr>
          <p:nvPr/>
        </p:nvSpPr>
        <p:spPr>
          <a:xfrm>
            <a:off x="8163372" y="4785712"/>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24</a:t>
            </a:r>
          </a:p>
        </p:txBody>
      </p:sp>
    </p:spTree>
    <p:extLst>
      <p:ext uri="{BB962C8B-B14F-4D97-AF65-F5344CB8AC3E}">
        <p14:creationId xmlns:p14="http://schemas.microsoft.com/office/powerpoint/2010/main" val="411854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inVertical)">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par>
                                <p:cTn id="41" presetID="16" presetClass="entr" presetSubtype="21"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arn(inVertical)">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ppt_x"/>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arn(inVertical)">
                                      <p:cBhvr>
                                        <p:cTn id="62" dur="500"/>
                                        <p:tgtEl>
                                          <p:spTgt spid="57"/>
                                        </p:tgtEl>
                                      </p:cBhvr>
                                    </p:animEffect>
                                  </p:childTnLst>
                                </p:cTn>
                              </p:par>
                              <p:par>
                                <p:cTn id="63" presetID="16" presetClass="entr" presetSubtype="21"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barn(inVertical)">
                                      <p:cBhvr>
                                        <p:cTn id="65" dur="500"/>
                                        <p:tgtEl>
                                          <p:spTgt spid="61"/>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ppt_x"/>
                                          </p:val>
                                        </p:tav>
                                        <p:tav tm="100000">
                                          <p:val>
                                            <p:strVal val="#ppt_x"/>
                                          </p:val>
                                        </p:tav>
                                      </p:tavLst>
                                    </p:anim>
                                    <p:anim calcmode="lin" valueType="num">
                                      <p:cBhvr additive="base">
                                        <p:cTn id="7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barn(inVertical)">
                                      <p:cBhvr>
                                        <p:cTn id="84" dur="500"/>
                                        <p:tgtEl>
                                          <p:spTgt spid="62"/>
                                        </p:tgtEl>
                                      </p:cBhvr>
                                    </p:animEffect>
                                  </p:childTnLst>
                                </p:cTn>
                              </p:par>
                              <p:par>
                                <p:cTn id="85" presetID="16" presetClass="entr" presetSubtype="21"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barn(inVertical)">
                                      <p:cBhvr>
                                        <p:cTn id="87" dur="500"/>
                                        <p:tgtEl>
                                          <p:spTgt spid="65"/>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barn(inVertical)">
                                      <p:cBhvr>
                                        <p:cTn id="92" dur="500"/>
                                        <p:tgtEl>
                                          <p:spTgt spid="66"/>
                                        </p:tgtEl>
                                      </p:cBhvr>
                                    </p:animEffect>
                                  </p:childTnLst>
                                </p:cTn>
                              </p:par>
                              <p:par>
                                <p:cTn id="93" presetID="16" presetClass="entr" presetSubtype="21" fill="hold"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barn(inVertical)">
                                      <p:cBhvr>
                                        <p:cTn id="9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433188" y="262805"/>
            <a:ext cx="4595893" cy="307777"/>
          </a:xfrm>
          <a:prstGeom prst="rect">
            <a:avLst/>
          </a:prstGeom>
          <a:noFill/>
        </p:spPr>
        <p:txBody>
          <a:bodyPr wrap="square">
            <a:spAutoFit/>
          </a:bodyPr>
          <a:lstStyle/>
          <a:p>
            <a:r>
              <a:rPr lang="en" b="1" dirty="0">
                <a:solidFill>
                  <a:schemeClr val="dk1"/>
                </a:solidFill>
                <a:latin typeface="Sora"/>
                <a:cs typeface="Sora"/>
                <a:sym typeface="Sora"/>
              </a:rPr>
              <a:t>III.5- Manipulation en JAVA</a:t>
            </a:r>
            <a:endParaRPr lang="fr-FR" b="1" dirty="0">
              <a:solidFill>
                <a:schemeClr val="dk1"/>
              </a:solidFill>
              <a:latin typeface="Sora"/>
              <a:cs typeface="Sora"/>
              <a:sym typeface="Sora"/>
            </a:endParaRPr>
          </a:p>
        </p:txBody>
      </p:sp>
      <p:sp>
        <p:nvSpPr>
          <p:cNvPr id="5" name="Légende : flèche vers la gauche 4">
            <a:extLst>
              <a:ext uri="{FF2B5EF4-FFF2-40B4-BE49-F238E27FC236}">
                <a16:creationId xmlns:a16="http://schemas.microsoft.com/office/drawing/2014/main" id="{8BF8EF0C-3142-4719-A09F-D3098DC1EA2E}"/>
              </a:ext>
            </a:extLst>
          </p:cNvPr>
          <p:cNvSpPr/>
          <p:nvPr/>
        </p:nvSpPr>
        <p:spPr>
          <a:xfrm>
            <a:off x="4742109" y="1206468"/>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Handler </a:t>
            </a:r>
            <a:endParaRPr lang="fr-FR" dirty="0"/>
          </a:p>
        </p:txBody>
      </p:sp>
      <p:sp>
        <p:nvSpPr>
          <p:cNvPr id="17" name="Légende : flèche vers la droite 16">
            <a:extLst>
              <a:ext uri="{FF2B5EF4-FFF2-40B4-BE49-F238E27FC236}">
                <a16:creationId xmlns:a16="http://schemas.microsoft.com/office/drawing/2014/main" id="{665F15F9-5803-6B8D-A1A4-739B68DF1AEB}"/>
              </a:ext>
            </a:extLst>
          </p:cNvPr>
          <p:cNvSpPr/>
          <p:nvPr/>
        </p:nvSpPr>
        <p:spPr>
          <a:xfrm>
            <a:off x="627529" y="2525486"/>
            <a:ext cx="3155577" cy="654423"/>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BaseHandler</a:t>
            </a:r>
            <a:endParaRPr lang="fr-FR" b="1" dirty="0"/>
          </a:p>
        </p:txBody>
      </p:sp>
      <p:sp>
        <p:nvSpPr>
          <p:cNvPr id="2" name="Google Shape;342;p39">
            <a:extLst>
              <a:ext uri="{FF2B5EF4-FFF2-40B4-BE49-F238E27FC236}">
                <a16:creationId xmlns:a16="http://schemas.microsoft.com/office/drawing/2014/main" id="{C7377169-E572-D16C-20AB-93513029B605}"/>
              </a:ext>
            </a:extLst>
          </p:cNvPr>
          <p:cNvSpPr txBox="1">
            <a:spLocks/>
          </p:cNvSpPr>
          <p:nvPr/>
        </p:nvSpPr>
        <p:spPr>
          <a:xfrm>
            <a:off x="7968400" y="4763940"/>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25</a:t>
            </a:r>
          </a:p>
        </p:txBody>
      </p:sp>
      <p:pic>
        <p:nvPicPr>
          <p:cNvPr id="6" name="Image 5">
            <a:extLst>
              <a:ext uri="{FF2B5EF4-FFF2-40B4-BE49-F238E27FC236}">
                <a16:creationId xmlns:a16="http://schemas.microsoft.com/office/drawing/2014/main" id="{9FBB6FE3-5D84-3E87-0691-8DD8F060EA7A}"/>
              </a:ext>
            </a:extLst>
          </p:cNvPr>
          <p:cNvPicPr>
            <a:picLocks noChangeAspect="1"/>
          </p:cNvPicPr>
          <p:nvPr/>
        </p:nvPicPr>
        <p:blipFill>
          <a:blip r:embed="rId3"/>
          <a:stretch>
            <a:fillRect/>
          </a:stretch>
        </p:blipFill>
        <p:spPr>
          <a:xfrm>
            <a:off x="1454210" y="794139"/>
            <a:ext cx="3003589" cy="1232055"/>
          </a:xfrm>
          <a:prstGeom prst="rect">
            <a:avLst/>
          </a:prstGeom>
        </p:spPr>
      </p:pic>
      <p:pic>
        <p:nvPicPr>
          <p:cNvPr id="3" name="Image 2">
            <a:extLst>
              <a:ext uri="{FF2B5EF4-FFF2-40B4-BE49-F238E27FC236}">
                <a16:creationId xmlns:a16="http://schemas.microsoft.com/office/drawing/2014/main" id="{BF9B872E-B0C5-D9C9-8D73-083F27A81546}"/>
              </a:ext>
            </a:extLst>
          </p:cNvPr>
          <p:cNvPicPr>
            <a:picLocks noChangeAspect="1"/>
          </p:cNvPicPr>
          <p:nvPr/>
        </p:nvPicPr>
        <p:blipFill rotWithShape="1">
          <a:blip r:embed="rId4"/>
          <a:srcRect l="1067" t="1643" r="5174"/>
          <a:stretch/>
        </p:blipFill>
        <p:spPr>
          <a:xfrm>
            <a:off x="4161123" y="2026194"/>
            <a:ext cx="4255456" cy="2611078"/>
          </a:xfrm>
          <a:prstGeom prst="rect">
            <a:avLst/>
          </a:prstGeom>
        </p:spPr>
      </p:pic>
    </p:spTree>
    <p:extLst>
      <p:ext uri="{BB962C8B-B14F-4D97-AF65-F5344CB8AC3E}">
        <p14:creationId xmlns:p14="http://schemas.microsoft.com/office/powerpoint/2010/main" val="300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334474" y="346369"/>
            <a:ext cx="4595893" cy="307777"/>
          </a:xfrm>
          <a:prstGeom prst="rect">
            <a:avLst/>
          </a:prstGeom>
          <a:noFill/>
        </p:spPr>
        <p:txBody>
          <a:bodyPr wrap="square">
            <a:spAutoFit/>
          </a:bodyPr>
          <a:lstStyle/>
          <a:p>
            <a:r>
              <a:rPr lang="en" b="1" dirty="0">
                <a:solidFill>
                  <a:schemeClr val="dk1"/>
                </a:solidFill>
                <a:latin typeface="Sora"/>
                <a:cs typeface="Sora"/>
                <a:sym typeface="Sora"/>
              </a:rPr>
              <a:t>III.5- Manipulation en JAVA</a:t>
            </a:r>
            <a:endParaRPr lang="fr-FR" b="1" dirty="0">
              <a:solidFill>
                <a:schemeClr val="dk1"/>
              </a:solidFill>
              <a:latin typeface="Sora"/>
              <a:cs typeface="Sora"/>
              <a:sym typeface="Sora"/>
            </a:endParaRPr>
          </a:p>
        </p:txBody>
      </p:sp>
      <p:sp>
        <p:nvSpPr>
          <p:cNvPr id="10" name="Légende : flèche vers la gauche 9">
            <a:extLst>
              <a:ext uri="{FF2B5EF4-FFF2-40B4-BE49-F238E27FC236}">
                <a16:creationId xmlns:a16="http://schemas.microsoft.com/office/drawing/2014/main" id="{07F83D82-1443-6376-C2E4-75DD397853F5}"/>
              </a:ext>
            </a:extLst>
          </p:cNvPr>
          <p:cNvSpPr/>
          <p:nvPr/>
        </p:nvSpPr>
        <p:spPr>
          <a:xfrm>
            <a:off x="6003479" y="2303235"/>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err="1"/>
              <a:t>ConcreteHandler</a:t>
            </a:r>
            <a:r>
              <a:rPr lang="fr-FR" sz="1400" b="1" dirty="0"/>
              <a:t> (1) </a:t>
            </a:r>
            <a:endParaRPr lang="fr-FR" dirty="0"/>
          </a:p>
        </p:txBody>
      </p:sp>
      <p:sp>
        <p:nvSpPr>
          <p:cNvPr id="2" name="Google Shape;342;p39">
            <a:extLst>
              <a:ext uri="{FF2B5EF4-FFF2-40B4-BE49-F238E27FC236}">
                <a16:creationId xmlns:a16="http://schemas.microsoft.com/office/drawing/2014/main" id="{4C718FDD-541B-894C-78AD-FCE54DB35335}"/>
              </a:ext>
            </a:extLst>
          </p:cNvPr>
          <p:cNvSpPr txBox="1">
            <a:spLocks/>
          </p:cNvSpPr>
          <p:nvPr/>
        </p:nvSpPr>
        <p:spPr>
          <a:xfrm>
            <a:off x="8055485" y="475668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26</a:t>
            </a:r>
          </a:p>
        </p:txBody>
      </p:sp>
      <p:pic>
        <p:nvPicPr>
          <p:cNvPr id="3" name="Image 2">
            <a:extLst>
              <a:ext uri="{FF2B5EF4-FFF2-40B4-BE49-F238E27FC236}">
                <a16:creationId xmlns:a16="http://schemas.microsoft.com/office/drawing/2014/main" id="{08BDFDF8-AB89-92E3-CF71-79D9EDED8FAD}"/>
              </a:ext>
            </a:extLst>
          </p:cNvPr>
          <p:cNvPicPr>
            <a:picLocks noChangeAspect="1"/>
          </p:cNvPicPr>
          <p:nvPr/>
        </p:nvPicPr>
        <p:blipFill rotWithShape="1">
          <a:blip r:embed="rId3"/>
          <a:srcRect r="4911"/>
          <a:stretch/>
        </p:blipFill>
        <p:spPr>
          <a:xfrm>
            <a:off x="477150" y="950428"/>
            <a:ext cx="5132195" cy="3229685"/>
          </a:xfrm>
          <a:prstGeom prst="rect">
            <a:avLst/>
          </a:prstGeom>
        </p:spPr>
      </p:pic>
    </p:spTree>
    <p:extLst>
      <p:ext uri="{BB962C8B-B14F-4D97-AF65-F5344CB8AC3E}">
        <p14:creationId xmlns:p14="http://schemas.microsoft.com/office/powerpoint/2010/main" val="123896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237245" y="398193"/>
            <a:ext cx="4595893" cy="307777"/>
          </a:xfrm>
          <a:prstGeom prst="rect">
            <a:avLst/>
          </a:prstGeom>
          <a:noFill/>
        </p:spPr>
        <p:txBody>
          <a:bodyPr wrap="square">
            <a:spAutoFit/>
          </a:bodyPr>
          <a:lstStyle/>
          <a:p>
            <a:r>
              <a:rPr lang="en" b="1" dirty="0">
                <a:solidFill>
                  <a:schemeClr val="dk1"/>
                </a:solidFill>
                <a:latin typeface="Sora"/>
                <a:cs typeface="Sora"/>
                <a:sym typeface="Sora"/>
              </a:rPr>
              <a:t>III.5- Manipulation en JAVA</a:t>
            </a:r>
            <a:endParaRPr lang="fr-FR" b="1" dirty="0">
              <a:solidFill>
                <a:schemeClr val="dk1"/>
              </a:solidFill>
              <a:latin typeface="Sora"/>
              <a:cs typeface="Sora"/>
              <a:sym typeface="Sora"/>
            </a:endParaRPr>
          </a:p>
        </p:txBody>
      </p:sp>
      <p:sp>
        <p:nvSpPr>
          <p:cNvPr id="2" name="Google Shape;342;p39">
            <a:extLst>
              <a:ext uri="{FF2B5EF4-FFF2-40B4-BE49-F238E27FC236}">
                <a16:creationId xmlns:a16="http://schemas.microsoft.com/office/drawing/2014/main" id="{D9211DA0-CE0E-5A6D-9287-2EDDC53A638B}"/>
              </a:ext>
            </a:extLst>
          </p:cNvPr>
          <p:cNvSpPr txBox="1">
            <a:spLocks/>
          </p:cNvSpPr>
          <p:nvPr/>
        </p:nvSpPr>
        <p:spPr>
          <a:xfrm>
            <a:off x="7895828" y="4749426"/>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27</a:t>
            </a:r>
          </a:p>
        </p:txBody>
      </p:sp>
      <p:sp>
        <p:nvSpPr>
          <p:cNvPr id="6" name="Légende : flèche vers la droite 5">
            <a:extLst>
              <a:ext uri="{FF2B5EF4-FFF2-40B4-BE49-F238E27FC236}">
                <a16:creationId xmlns:a16="http://schemas.microsoft.com/office/drawing/2014/main" id="{BC8751AE-0184-6E5F-97C9-6DD0F814DF2E}"/>
              </a:ext>
            </a:extLst>
          </p:cNvPr>
          <p:cNvSpPr/>
          <p:nvPr/>
        </p:nvSpPr>
        <p:spPr>
          <a:xfrm>
            <a:off x="237245" y="2244538"/>
            <a:ext cx="2605847" cy="654423"/>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b="1" dirty="0" err="1"/>
              <a:t>ConcreteHandler</a:t>
            </a:r>
            <a:r>
              <a:rPr lang="fr-FR" b="1" dirty="0"/>
              <a:t> (2) </a:t>
            </a:r>
            <a:endParaRPr lang="fr-FR" dirty="0"/>
          </a:p>
        </p:txBody>
      </p:sp>
      <p:pic>
        <p:nvPicPr>
          <p:cNvPr id="8" name="Image 7">
            <a:extLst>
              <a:ext uri="{FF2B5EF4-FFF2-40B4-BE49-F238E27FC236}">
                <a16:creationId xmlns:a16="http://schemas.microsoft.com/office/drawing/2014/main" id="{67143C47-199C-1FD6-B44C-6E7D3A841537}"/>
              </a:ext>
            </a:extLst>
          </p:cNvPr>
          <p:cNvPicPr>
            <a:picLocks noChangeAspect="1"/>
          </p:cNvPicPr>
          <p:nvPr/>
        </p:nvPicPr>
        <p:blipFill rotWithShape="1">
          <a:blip r:embed="rId3"/>
          <a:srcRect l="1329" t="1942" r="4999"/>
          <a:stretch/>
        </p:blipFill>
        <p:spPr>
          <a:xfrm>
            <a:off x="3142769" y="743428"/>
            <a:ext cx="5611269" cy="3656641"/>
          </a:xfrm>
          <a:prstGeom prst="rect">
            <a:avLst/>
          </a:prstGeom>
        </p:spPr>
      </p:pic>
    </p:spTree>
    <p:extLst>
      <p:ext uri="{BB962C8B-B14F-4D97-AF65-F5344CB8AC3E}">
        <p14:creationId xmlns:p14="http://schemas.microsoft.com/office/powerpoint/2010/main" val="170584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237245" y="398193"/>
            <a:ext cx="4595893" cy="307777"/>
          </a:xfrm>
          <a:prstGeom prst="rect">
            <a:avLst/>
          </a:prstGeom>
          <a:noFill/>
        </p:spPr>
        <p:txBody>
          <a:bodyPr wrap="square">
            <a:spAutoFit/>
          </a:bodyPr>
          <a:lstStyle/>
          <a:p>
            <a:r>
              <a:rPr lang="en" b="1" dirty="0">
                <a:solidFill>
                  <a:schemeClr val="dk1"/>
                </a:solidFill>
                <a:latin typeface="Sora"/>
                <a:cs typeface="Sora"/>
                <a:sym typeface="Sora"/>
              </a:rPr>
              <a:t>III.5- Manipulation en JAVA</a:t>
            </a:r>
            <a:endParaRPr lang="fr-FR" b="1" dirty="0">
              <a:solidFill>
                <a:schemeClr val="dk1"/>
              </a:solidFill>
              <a:latin typeface="Sora"/>
              <a:cs typeface="Sora"/>
              <a:sym typeface="Sora"/>
            </a:endParaRPr>
          </a:p>
        </p:txBody>
      </p:sp>
      <p:sp>
        <p:nvSpPr>
          <p:cNvPr id="2" name="Google Shape;342;p39">
            <a:extLst>
              <a:ext uri="{FF2B5EF4-FFF2-40B4-BE49-F238E27FC236}">
                <a16:creationId xmlns:a16="http://schemas.microsoft.com/office/drawing/2014/main" id="{D9211DA0-CE0E-5A6D-9287-2EDDC53A638B}"/>
              </a:ext>
            </a:extLst>
          </p:cNvPr>
          <p:cNvSpPr txBox="1">
            <a:spLocks/>
          </p:cNvSpPr>
          <p:nvPr/>
        </p:nvSpPr>
        <p:spPr>
          <a:xfrm>
            <a:off x="7895828" y="4749426"/>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28</a:t>
            </a:r>
          </a:p>
        </p:txBody>
      </p:sp>
      <p:sp>
        <p:nvSpPr>
          <p:cNvPr id="3" name="Légende : flèche vers la gauche 2">
            <a:extLst>
              <a:ext uri="{FF2B5EF4-FFF2-40B4-BE49-F238E27FC236}">
                <a16:creationId xmlns:a16="http://schemas.microsoft.com/office/drawing/2014/main" id="{6B151478-1483-175E-9D06-B16F5B90A00E}"/>
              </a:ext>
            </a:extLst>
          </p:cNvPr>
          <p:cNvSpPr/>
          <p:nvPr/>
        </p:nvSpPr>
        <p:spPr>
          <a:xfrm>
            <a:off x="5665382" y="1427256"/>
            <a:ext cx="2663371" cy="537029"/>
          </a:xfrm>
          <a:prstGeom prst="lef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Client</a:t>
            </a:r>
            <a:endParaRPr lang="fr-FR" dirty="0"/>
          </a:p>
        </p:txBody>
      </p:sp>
      <p:pic>
        <p:nvPicPr>
          <p:cNvPr id="5" name="Image 4">
            <a:extLst>
              <a:ext uri="{FF2B5EF4-FFF2-40B4-BE49-F238E27FC236}">
                <a16:creationId xmlns:a16="http://schemas.microsoft.com/office/drawing/2014/main" id="{5360A42F-2A5E-CB6B-982A-7CBDC0FF9BC0}"/>
              </a:ext>
            </a:extLst>
          </p:cNvPr>
          <p:cNvPicPr>
            <a:picLocks noChangeAspect="1"/>
          </p:cNvPicPr>
          <p:nvPr/>
        </p:nvPicPr>
        <p:blipFill rotWithShape="1">
          <a:blip r:embed="rId3"/>
          <a:srcRect l="707" t="2540" r="2114"/>
          <a:stretch/>
        </p:blipFill>
        <p:spPr>
          <a:xfrm>
            <a:off x="237245" y="823137"/>
            <a:ext cx="5325995" cy="3497226"/>
          </a:xfrm>
          <a:prstGeom prst="rect">
            <a:avLst/>
          </a:prstGeom>
        </p:spPr>
      </p:pic>
      <p:pic>
        <p:nvPicPr>
          <p:cNvPr id="9" name="Image 8">
            <a:extLst>
              <a:ext uri="{FF2B5EF4-FFF2-40B4-BE49-F238E27FC236}">
                <a16:creationId xmlns:a16="http://schemas.microsoft.com/office/drawing/2014/main" id="{04FFEE5A-9AFF-CB7F-1495-5F78AB97695C}"/>
              </a:ext>
            </a:extLst>
          </p:cNvPr>
          <p:cNvPicPr>
            <a:picLocks noChangeAspect="1"/>
          </p:cNvPicPr>
          <p:nvPr/>
        </p:nvPicPr>
        <p:blipFill rotWithShape="1">
          <a:blip r:embed="rId4"/>
          <a:srcRect l="32941" t="38800" r="28655" b="30370"/>
          <a:stretch/>
        </p:blipFill>
        <p:spPr>
          <a:xfrm>
            <a:off x="5163670" y="3340580"/>
            <a:ext cx="3511603" cy="1331313"/>
          </a:xfrm>
          <a:prstGeom prst="rect">
            <a:avLst/>
          </a:prstGeom>
        </p:spPr>
      </p:pic>
    </p:spTree>
    <p:extLst>
      <p:ext uri="{BB962C8B-B14F-4D97-AF65-F5344CB8AC3E}">
        <p14:creationId xmlns:p14="http://schemas.microsoft.com/office/powerpoint/2010/main" val="343810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483988" y="412669"/>
            <a:ext cx="4595893" cy="307777"/>
          </a:xfrm>
          <a:prstGeom prst="rect">
            <a:avLst/>
          </a:prstGeom>
          <a:noFill/>
        </p:spPr>
        <p:txBody>
          <a:bodyPr wrap="square">
            <a:spAutoFit/>
          </a:bodyPr>
          <a:lstStyle/>
          <a:p>
            <a:r>
              <a:rPr lang="en" b="1" dirty="0">
                <a:solidFill>
                  <a:schemeClr val="dk1"/>
                </a:solidFill>
                <a:latin typeface="Sora"/>
                <a:cs typeface="Sora"/>
                <a:sym typeface="Sora"/>
              </a:rPr>
              <a:t>III.6- Avantages et </a:t>
            </a:r>
            <a:r>
              <a:rPr lang="en-US" b="1" dirty="0">
                <a:solidFill>
                  <a:schemeClr val="dk1"/>
                </a:solidFill>
                <a:latin typeface="Sora"/>
                <a:cs typeface="Sora"/>
                <a:sym typeface="Sora"/>
              </a:rPr>
              <a:t>inconvénients</a:t>
            </a:r>
            <a:endParaRPr lang="gsw-FR" b="1" dirty="0">
              <a:solidFill>
                <a:schemeClr val="dk1"/>
              </a:solidFill>
              <a:latin typeface="Sora"/>
              <a:cs typeface="Sora"/>
              <a:sym typeface="Sora"/>
            </a:endParaRPr>
          </a:p>
        </p:txBody>
      </p:sp>
      <p:sp>
        <p:nvSpPr>
          <p:cNvPr id="2" name="Ellipse 1">
            <a:extLst>
              <a:ext uri="{FF2B5EF4-FFF2-40B4-BE49-F238E27FC236}">
                <a16:creationId xmlns:a16="http://schemas.microsoft.com/office/drawing/2014/main" id="{811F8CE4-82B3-3991-474F-79CFB558D4FB}"/>
              </a:ext>
            </a:extLst>
          </p:cNvPr>
          <p:cNvSpPr/>
          <p:nvPr/>
        </p:nvSpPr>
        <p:spPr>
          <a:xfrm>
            <a:off x="995707" y="1183344"/>
            <a:ext cx="2178424" cy="636494"/>
          </a:xfrm>
          <a:prstGeom prst="ellipse">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dirty="0"/>
          </a:p>
        </p:txBody>
      </p:sp>
      <p:sp>
        <p:nvSpPr>
          <p:cNvPr id="4" name="Ellipse 3">
            <a:extLst>
              <a:ext uri="{FF2B5EF4-FFF2-40B4-BE49-F238E27FC236}">
                <a16:creationId xmlns:a16="http://schemas.microsoft.com/office/drawing/2014/main" id="{479048D9-047E-61E5-5AEE-9502AAFA7942}"/>
              </a:ext>
            </a:extLst>
          </p:cNvPr>
          <p:cNvSpPr/>
          <p:nvPr/>
        </p:nvSpPr>
        <p:spPr>
          <a:xfrm>
            <a:off x="699248" y="1122405"/>
            <a:ext cx="3290047"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0" dirty="0" err="1">
                <a:solidFill>
                  <a:srgbClr val="FFFFFF"/>
                </a:solidFill>
                <a:effectLst/>
              </a:rPr>
              <a:t>Séparation</a:t>
            </a:r>
            <a:r>
              <a:rPr lang="en-US" sz="1100" b="1" i="0" dirty="0">
                <a:solidFill>
                  <a:srgbClr val="FFFFFF"/>
                </a:solidFill>
                <a:effectLst/>
              </a:rPr>
              <a:t> des </a:t>
            </a:r>
            <a:r>
              <a:rPr lang="en-US" sz="1100" b="1" i="0" dirty="0" err="1">
                <a:solidFill>
                  <a:srgbClr val="FFFFFF"/>
                </a:solidFill>
                <a:effectLst/>
              </a:rPr>
              <a:t>responsabilités</a:t>
            </a:r>
            <a:endParaRPr lang="en-US" sz="1100" b="1" i="0" dirty="0">
              <a:solidFill>
                <a:srgbClr val="FFFFFF"/>
              </a:solidFill>
              <a:effectLst/>
            </a:endParaRPr>
          </a:p>
        </p:txBody>
      </p:sp>
      <p:sp>
        <p:nvSpPr>
          <p:cNvPr id="9" name="Ellipse 8">
            <a:extLst>
              <a:ext uri="{FF2B5EF4-FFF2-40B4-BE49-F238E27FC236}">
                <a16:creationId xmlns:a16="http://schemas.microsoft.com/office/drawing/2014/main" id="{12BDE81A-D22B-D9C5-3EE7-C422FA5BC141}"/>
              </a:ext>
            </a:extLst>
          </p:cNvPr>
          <p:cNvSpPr/>
          <p:nvPr/>
        </p:nvSpPr>
        <p:spPr>
          <a:xfrm>
            <a:off x="699248" y="1819838"/>
            <a:ext cx="3290047"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dirty="0" err="1">
                <a:solidFill>
                  <a:srgbClr val="FFFFFF"/>
                </a:solidFill>
                <a:effectLst/>
              </a:rPr>
              <a:t>Flexibilité</a:t>
            </a:r>
            <a:endParaRPr lang="en-US" sz="1200" b="1" i="0" dirty="0">
              <a:solidFill>
                <a:srgbClr val="FFFFFF"/>
              </a:solidFill>
              <a:effectLst/>
            </a:endParaRPr>
          </a:p>
        </p:txBody>
      </p:sp>
      <p:sp>
        <p:nvSpPr>
          <p:cNvPr id="13" name="Ellipse 12">
            <a:extLst>
              <a:ext uri="{FF2B5EF4-FFF2-40B4-BE49-F238E27FC236}">
                <a16:creationId xmlns:a16="http://schemas.microsoft.com/office/drawing/2014/main" id="{6E379F3A-FE74-84CF-943C-EA54AC890BE4}"/>
              </a:ext>
            </a:extLst>
          </p:cNvPr>
          <p:cNvSpPr/>
          <p:nvPr/>
        </p:nvSpPr>
        <p:spPr>
          <a:xfrm>
            <a:off x="699248" y="2517271"/>
            <a:ext cx="3290047"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dirty="0" err="1">
                <a:solidFill>
                  <a:srgbClr val="FFFFFF"/>
                </a:solidFill>
                <a:effectLst/>
              </a:rPr>
              <a:t>Réutilisation</a:t>
            </a:r>
            <a:r>
              <a:rPr lang="en-US" sz="1200" b="1" i="0" dirty="0">
                <a:solidFill>
                  <a:srgbClr val="FFFFFF"/>
                </a:solidFill>
                <a:effectLst/>
              </a:rPr>
              <a:t> du code</a:t>
            </a:r>
          </a:p>
        </p:txBody>
      </p:sp>
      <p:sp>
        <p:nvSpPr>
          <p:cNvPr id="14" name="Ellipse 13">
            <a:extLst>
              <a:ext uri="{FF2B5EF4-FFF2-40B4-BE49-F238E27FC236}">
                <a16:creationId xmlns:a16="http://schemas.microsoft.com/office/drawing/2014/main" id="{D511FDCB-8A08-3ED8-9919-64C671DDA548}"/>
              </a:ext>
            </a:extLst>
          </p:cNvPr>
          <p:cNvSpPr/>
          <p:nvPr/>
        </p:nvSpPr>
        <p:spPr>
          <a:xfrm>
            <a:off x="636493" y="3214704"/>
            <a:ext cx="3702423" cy="61678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b="1" i="0" dirty="0">
                <a:solidFill>
                  <a:srgbClr val="FFFFFF"/>
                </a:solidFill>
                <a:effectLst/>
              </a:rPr>
              <a:t>Gestion </a:t>
            </a:r>
            <a:r>
              <a:rPr lang="en-US" sz="1200" b="1" i="0" dirty="0" err="1">
                <a:solidFill>
                  <a:srgbClr val="FFFFFF"/>
                </a:solidFill>
                <a:effectLst/>
              </a:rPr>
              <a:t>dynamique</a:t>
            </a:r>
            <a:r>
              <a:rPr lang="en-US" sz="1200" b="1" i="0" dirty="0">
                <a:solidFill>
                  <a:srgbClr val="FFFFFF"/>
                </a:solidFill>
                <a:effectLst/>
              </a:rPr>
              <a:t> des </a:t>
            </a:r>
            <a:r>
              <a:rPr lang="en-US" sz="1200" b="1" i="0" dirty="0" err="1">
                <a:solidFill>
                  <a:srgbClr val="FFFFFF"/>
                </a:solidFill>
                <a:effectLst/>
              </a:rPr>
              <a:t>requêtes</a:t>
            </a:r>
            <a:endParaRPr lang="en-US" sz="1200" b="1" i="0" dirty="0">
              <a:solidFill>
                <a:srgbClr val="FFFFFF"/>
              </a:solidFill>
              <a:effectLst/>
            </a:endParaRPr>
          </a:p>
        </p:txBody>
      </p:sp>
      <p:sp>
        <p:nvSpPr>
          <p:cNvPr id="15" name="Ellipse 14">
            <a:extLst>
              <a:ext uri="{FF2B5EF4-FFF2-40B4-BE49-F238E27FC236}">
                <a16:creationId xmlns:a16="http://schemas.microsoft.com/office/drawing/2014/main" id="{653608D8-10C4-EFF2-2D19-BAD759DE4A5A}"/>
              </a:ext>
            </a:extLst>
          </p:cNvPr>
          <p:cNvSpPr/>
          <p:nvPr/>
        </p:nvSpPr>
        <p:spPr>
          <a:xfrm>
            <a:off x="5289176" y="1034859"/>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FFFF"/>
                </a:solidFill>
                <a:effectLst/>
              </a:rPr>
              <a:t>Complexité accrue</a:t>
            </a:r>
          </a:p>
        </p:txBody>
      </p:sp>
      <p:sp>
        <p:nvSpPr>
          <p:cNvPr id="16" name="Ellipse 15">
            <a:extLst>
              <a:ext uri="{FF2B5EF4-FFF2-40B4-BE49-F238E27FC236}">
                <a16:creationId xmlns:a16="http://schemas.microsoft.com/office/drawing/2014/main" id="{AE7F9216-7424-C0A5-91AF-8035CD6869C9}"/>
              </a:ext>
            </a:extLst>
          </p:cNvPr>
          <p:cNvSpPr/>
          <p:nvPr/>
        </p:nvSpPr>
        <p:spPr>
          <a:xfrm>
            <a:off x="5316069" y="1751571"/>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dirty="0" err="1">
                <a:solidFill>
                  <a:srgbClr val="FFFFFF"/>
                </a:solidFill>
                <a:effectLst/>
              </a:rPr>
              <a:t>Risque</a:t>
            </a:r>
            <a:r>
              <a:rPr lang="en-US" b="1" i="0" dirty="0">
                <a:solidFill>
                  <a:srgbClr val="FFFFFF"/>
                </a:solidFill>
                <a:effectLst/>
              </a:rPr>
              <a:t> de non-</a:t>
            </a:r>
            <a:r>
              <a:rPr lang="en-US" b="1" i="0" dirty="0" err="1">
                <a:solidFill>
                  <a:srgbClr val="FFFFFF"/>
                </a:solidFill>
                <a:effectLst/>
              </a:rPr>
              <a:t>traitement</a:t>
            </a:r>
            <a:endParaRPr lang="en-US" b="1" i="0" dirty="0">
              <a:solidFill>
                <a:srgbClr val="FFFFFF"/>
              </a:solidFill>
              <a:effectLst/>
            </a:endParaRPr>
          </a:p>
        </p:txBody>
      </p:sp>
      <p:sp>
        <p:nvSpPr>
          <p:cNvPr id="17" name="Ellipse 16">
            <a:extLst>
              <a:ext uri="{FF2B5EF4-FFF2-40B4-BE49-F238E27FC236}">
                <a16:creationId xmlns:a16="http://schemas.microsoft.com/office/drawing/2014/main" id="{46CC35D4-7848-6EE2-5E2D-A8A25871CE06}"/>
              </a:ext>
            </a:extLst>
          </p:cNvPr>
          <p:cNvSpPr/>
          <p:nvPr/>
        </p:nvSpPr>
        <p:spPr>
          <a:xfrm>
            <a:off x="5289175" y="2436624"/>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b="1" i="0" dirty="0">
                <a:solidFill>
                  <a:srgbClr val="FFFFFF"/>
                </a:solidFill>
                <a:effectLst/>
              </a:rPr>
              <a:t>Impact sur les performances</a:t>
            </a:r>
          </a:p>
        </p:txBody>
      </p:sp>
      <p:sp>
        <p:nvSpPr>
          <p:cNvPr id="18" name="Ellipse 17">
            <a:extLst>
              <a:ext uri="{FF2B5EF4-FFF2-40B4-BE49-F238E27FC236}">
                <a16:creationId xmlns:a16="http://schemas.microsoft.com/office/drawing/2014/main" id="{B6DEB281-AF22-DD49-0952-38B610E06599}"/>
              </a:ext>
            </a:extLst>
          </p:cNvPr>
          <p:cNvSpPr/>
          <p:nvPr/>
        </p:nvSpPr>
        <p:spPr>
          <a:xfrm>
            <a:off x="5289176" y="3153336"/>
            <a:ext cx="3415553" cy="63649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dirty="0" err="1">
                <a:solidFill>
                  <a:srgbClr val="FFFFFF"/>
                </a:solidFill>
                <a:effectLst/>
              </a:rPr>
              <a:t>Difficulté</a:t>
            </a:r>
            <a:r>
              <a:rPr lang="en-US" b="1" i="0" dirty="0">
                <a:solidFill>
                  <a:srgbClr val="FFFFFF"/>
                </a:solidFill>
                <a:effectLst/>
              </a:rPr>
              <a:t> de </a:t>
            </a:r>
            <a:r>
              <a:rPr lang="en-US" b="1" i="0" dirty="0" err="1">
                <a:solidFill>
                  <a:srgbClr val="FFFFFF"/>
                </a:solidFill>
                <a:effectLst/>
              </a:rPr>
              <a:t>débogage</a:t>
            </a:r>
            <a:endParaRPr lang="en-US" b="1" i="0" dirty="0">
              <a:solidFill>
                <a:srgbClr val="FFFFFF"/>
              </a:solidFill>
              <a:effectLst/>
            </a:endParaRPr>
          </a:p>
        </p:txBody>
      </p:sp>
      <p:sp>
        <p:nvSpPr>
          <p:cNvPr id="3" name="Google Shape;342;p39">
            <a:extLst>
              <a:ext uri="{FF2B5EF4-FFF2-40B4-BE49-F238E27FC236}">
                <a16:creationId xmlns:a16="http://schemas.microsoft.com/office/drawing/2014/main" id="{E70B7E8A-40A0-A30A-A159-6970FC0D9336}"/>
              </a:ext>
            </a:extLst>
          </p:cNvPr>
          <p:cNvSpPr txBox="1">
            <a:spLocks/>
          </p:cNvSpPr>
          <p:nvPr/>
        </p:nvSpPr>
        <p:spPr>
          <a:xfrm>
            <a:off x="8229657" y="4742169"/>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29</a:t>
            </a:r>
          </a:p>
        </p:txBody>
      </p:sp>
    </p:spTree>
    <p:extLst>
      <p:ext uri="{BB962C8B-B14F-4D97-AF65-F5344CB8AC3E}">
        <p14:creationId xmlns:p14="http://schemas.microsoft.com/office/powerpoint/2010/main" val="21658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animBg="1"/>
      <p:bldP spid="14" grpId="0" animBg="1"/>
      <p:bldP spid="15"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txBox="1">
            <a:spLocks noGrp="1"/>
          </p:cNvSpPr>
          <p:nvPr>
            <p:ph type="title"/>
          </p:nvPr>
        </p:nvSpPr>
        <p:spPr>
          <a:xfrm>
            <a:off x="359759" y="1825445"/>
            <a:ext cx="8999393"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800" b="1" i="0" u="none" strike="noStrike" baseline="0" dirty="0">
                <a:solidFill>
                  <a:srgbClr val="000000"/>
                </a:solidFill>
                <a:latin typeface="Sora" panose="020B0604020202020204" charset="0"/>
                <a:cs typeface="Sora" panose="020B0604020202020204" charset="0"/>
              </a:rPr>
              <a:t>Conclusion</a:t>
            </a:r>
            <a:endParaRPr dirty="0"/>
          </a:p>
        </p:txBody>
      </p:sp>
      <p:sp>
        <p:nvSpPr>
          <p:cNvPr id="369" name="Google Shape;369;p41"/>
          <p:cNvSpPr txBox="1">
            <a:spLocks noGrp="1"/>
          </p:cNvSpPr>
          <p:nvPr>
            <p:ph type="title" idx="2"/>
          </p:nvPr>
        </p:nvSpPr>
        <p:spPr>
          <a:xfrm>
            <a:off x="713225" y="810211"/>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04</a:t>
            </a:r>
            <a:endParaRPr dirty="0">
              <a:solidFill>
                <a:schemeClr val="accent3"/>
              </a:solidFill>
            </a:endParaRPr>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2;p39">
            <a:extLst>
              <a:ext uri="{FF2B5EF4-FFF2-40B4-BE49-F238E27FC236}">
                <a16:creationId xmlns:a16="http://schemas.microsoft.com/office/drawing/2014/main" id="{99CC033E-2892-2850-A2A8-9B23926D8688}"/>
              </a:ext>
            </a:extLst>
          </p:cNvPr>
          <p:cNvSpPr txBox="1">
            <a:spLocks/>
          </p:cNvSpPr>
          <p:nvPr/>
        </p:nvSpPr>
        <p:spPr>
          <a:xfrm>
            <a:off x="8162863" y="4772026"/>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30</a:t>
            </a:r>
          </a:p>
        </p:txBody>
      </p:sp>
    </p:spTree>
    <p:extLst>
      <p:ext uri="{BB962C8B-B14F-4D97-AF65-F5344CB8AC3E}">
        <p14:creationId xmlns:p14="http://schemas.microsoft.com/office/powerpoint/2010/main" val="324997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txBox="1">
            <a:spLocks noGrp="1"/>
          </p:cNvSpPr>
          <p:nvPr>
            <p:ph type="title"/>
          </p:nvPr>
        </p:nvSpPr>
        <p:spPr>
          <a:xfrm>
            <a:off x="713225" y="1800849"/>
            <a:ext cx="56148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69" name="Google Shape;369;p41"/>
          <p:cNvSpPr txBox="1">
            <a:spLocks noGrp="1"/>
          </p:cNvSpPr>
          <p:nvPr>
            <p:ph type="title" idx="2"/>
          </p:nvPr>
        </p:nvSpPr>
        <p:spPr>
          <a:xfrm>
            <a:off x="713225" y="810211"/>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01</a:t>
            </a:r>
            <a:endParaRPr>
              <a:solidFill>
                <a:schemeClr val="accent3"/>
              </a:solidFill>
            </a:endParaRPr>
          </a:p>
        </p:txBody>
      </p:sp>
      <p:sp>
        <p:nvSpPr>
          <p:cNvPr id="370" name="Google Shape;370;p41"/>
          <p:cNvSpPr txBox="1">
            <a:spLocks noGrp="1"/>
          </p:cNvSpPr>
          <p:nvPr>
            <p:ph type="subTitle" idx="1"/>
          </p:nvPr>
        </p:nvSpPr>
        <p:spPr>
          <a:xfrm>
            <a:off x="713225" y="4116644"/>
            <a:ext cx="38409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Définition des patrons de conception et leur rôle dans la conception logicielle.</a:t>
            </a:r>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2;p39">
            <a:extLst>
              <a:ext uri="{FF2B5EF4-FFF2-40B4-BE49-F238E27FC236}">
                <a16:creationId xmlns:a16="http://schemas.microsoft.com/office/drawing/2014/main" id="{2DB81CC6-7EAD-D769-DE45-F5BEF7E77645}"/>
              </a:ext>
            </a:extLst>
          </p:cNvPr>
          <p:cNvSpPr txBox="1">
            <a:spLocks/>
          </p:cNvSpPr>
          <p:nvPr/>
        </p:nvSpPr>
        <p:spPr>
          <a:xfrm>
            <a:off x="8222400" y="4779283"/>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03</a:t>
            </a:r>
          </a:p>
        </p:txBody>
      </p:sp>
    </p:spTree>
    <p:extLst>
      <p:ext uri="{BB962C8B-B14F-4D97-AF65-F5344CB8AC3E}">
        <p14:creationId xmlns:p14="http://schemas.microsoft.com/office/powerpoint/2010/main" val="2816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ZoneTexte 10">
            <a:extLst>
              <a:ext uri="{FF2B5EF4-FFF2-40B4-BE49-F238E27FC236}">
                <a16:creationId xmlns:a16="http://schemas.microsoft.com/office/drawing/2014/main" id="{847B766D-7C45-DA3E-47AE-92D95D0BD28D}"/>
              </a:ext>
            </a:extLst>
          </p:cNvPr>
          <p:cNvSpPr txBox="1"/>
          <p:nvPr/>
        </p:nvSpPr>
        <p:spPr>
          <a:xfrm>
            <a:off x="352586" y="349806"/>
            <a:ext cx="2072899" cy="369332"/>
          </a:xfrm>
          <a:prstGeom prst="rect">
            <a:avLst/>
          </a:prstGeom>
          <a:noFill/>
        </p:spPr>
        <p:txBody>
          <a:bodyPr wrap="square">
            <a:spAutoFit/>
          </a:bodyPr>
          <a:lstStyle/>
          <a:p>
            <a:r>
              <a:rPr lang="en" sz="1800" b="1" u="sng" dirty="0">
                <a:solidFill>
                  <a:schemeClr val="dk1"/>
                </a:solidFill>
                <a:latin typeface="Sora"/>
                <a:cs typeface="Sora"/>
                <a:sym typeface="Sora"/>
              </a:rPr>
              <a:t>I- Introduction</a:t>
            </a:r>
            <a:endParaRPr lang="fr-FR" sz="1800" b="1" u="sng" dirty="0">
              <a:solidFill>
                <a:schemeClr val="dk1"/>
              </a:solidFill>
              <a:latin typeface="Sora"/>
              <a:cs typeface="Sora"/>
              <a:sym typeface="Sora"/>
            </a:endParaRPr>
          </a:p>
        </p:txBody>
      </p:sp>
      <p:sp>
        <p:nvSpPr>
          <p:cNvPr id="12" name="ZoneTexte 11">
            <a:extLst>
              <a:ext uri="{FF2B5EF4-FFF2-40B4-BE49-F238E27FC236}">
                <a16:creationId xmlns:a16="http://schemas.microsoft.com/office/drawing/2014/main" id="{A121EC10-8904-08C8-6F2D-8EC9949AA103}"/>
              </a:ext>
            </a:extLst>
          </p:cNvPr>
          <p:cNvSpPr txBox="1"/>
          <p:nvPr/>
        </p:nvSpPr>
        <p:spPr>
          <a:xfrm>
            <a:off x="776207" y="719138"/>
            <a:ext cx="2788403" cy="307777"/>
          </a:xfrm>
          <a:prstGeom prst="rect">
            <a:avLst/>
          </a:prstGeom>
          <a:noFill/>
        </p:spPr>
        <p:txBody>
          <a:bodyPr wrap="square">
            <a:spAutoFit/>
          </a:bodyPr>
          <a:lstStyle/>
          <a:p>
            <a:r>
              <a:rPr lang="en" b="1" dirty="0">
                <a:solidFill>
                  <a:schemeClr val="dk1"/>
                </a:solidFill>
                <a:latin typeface="Sora"/>
                <a:cs typeface="Sora"/>
                <a:sym typeface="Sora"/>
              </a:rPr>
              <a:t>I.1-  Patron de conception</a:t>
            </a:r>
            <a:endParaRPr lang="fr-FR" b="1" dirty="0">
              <a:solidFill>
                <a:schemeClr val="dk1"/>
              </a:solidFill>
              <a:latin typeface="Sora"/>
              <a:cs typeface="Sora"/>
              <a:sym typeface="Sora"/>
            </a:endParaRPr>
          </a:p>
        </p:txBody>
      </p:sp>
      <p:pic>
        <p:nvPicPr>
          <p:cNvPr id="14" name="Image 13">
            <a:extLst>
              <a:ext uri="{FF2B5EF4-FFF2-40B4-BE49-F238E27FC236}">
                <a16:creationId xmlns:a16="http://schemas.microsoft.com/office/drawing/2014/main" id="{444B1CA5-5012-DF8A-E7C1-2EFE384D9C61}"/>
              </a:ext>
            </a:extLst>
          </p:cNvPr>
          <p:cNvPicPr>
            <a:picLocks noChangeAspect="1"/>
          </p:cNvPicPr>
          <p:nvPr/>
        </p:nvPicPr>
        <p:blipFill>
          <a:blip r:embed="rId3"/>
          <a:stretch>
            <a:fillRect/>
          </a:stretch>
        </p:blipFill>
        <p:spPr>
          <a:xfrm>
            <a:off x="2603716" y="1510250"/>
            <a:ext cx="3629105" cy="2122999"/>
          </a:xfrm>
          <a:prstGeom prst="rect">
            <a:avLst/>
          </a:prstGeom>
        </p:spPr>
      </p:pic>
      <p:sp>
        <p:nvSpPr>
          <p:cNvPr id="15" name="Ellipse 14">
            <a:extLst>
              <a:ext uri="{FF2B5EF4-FFF2-40B4-BE49-F238E27FC236}">
                <a16:creationId xmlns:a16="http://schemas.microsoft.com/office/drawing/2014/main" id="{03624807-3C42-790E-6665-417EA82A5C6A}"/>
              </a:ext>
            </a:extLst>
          </p:cNvPr>
          <p:cNvSpPr/>
          <p:nvPr/>
        </p:nvSpPr>
        <p:spPr>
          <a:xfrm>
            <a:off x="733803" y="1726416"/>
            <a:ext cx="2788404" cy="64100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latin typeface="Catamaran" panose="020B0604020202020204" charset="0"/>
                <a:cs typeface="Catamaran" panose="020B0604020202020204" charset="0"/>
              </a:rPr>
              <a:t>Duplication de Code</a:t>
            </a:r>
          </a:p>
        </p:txBody>
      </p:sp>
      <p:sp>
        <p:nvSpPr>
          <p:cNvPr id="16" name="Ellipse 15">
            <a:extLst>
              <a:ext uri="{FF2B5EF4-FFF2-40B4-BE49-F238E27FC236}">
                <a16:creationId xmlns:a16="http://schemas.microsoft.com/office/drawing/2014/main" id="{8496385F-4BA0-E400-7973-8084DD14BAB2}"/>
              </a:ext>
            </a:extLst>
          </p:cNvPr>
          <p:cNvSpPr/>
          <p:nvPr/>
        </p:nvSpPr>
        <p:spPr>
          <a:xfrm>
            <a:off x="5869858" y="3312747"/>
            <a:ext cx="3082033" cy="6410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latin typeface="Catamaran" panose="020B0604020202020204" charset="0"/>
                <a:cs typeface="Catamaran" panose="020B0604020202020204" charset="0"/>
              </a:rPr>
              <a:t>Gestion de dépendances </a:t>
            </a:r>
          </a:p>
        </p:txBody>
      </p:sp>
      <p:sp>
        <p:nvSpPr>
          <p:cNvPr id="17" name="Ellipse 16">
            <a:extLst>
              <a:ext uri="{FF2B5EF4-FFF2-40B4-BE49-F238E27FC236}">
                <a16:creationId xmlns:a16="http://schemas.microsoft.com/office/drawing/2014/main" id="{CDC50FD7-3DCB-4E81-72EF-4771E5BD09CE}"/>
              </a:ext>
            </a:extLst>
          </p:cNvPr>
          <p:cNvSpPr/>
          <p:nvPr/>
        </p:nvSpPr>
        <p:spPr>
          <a:xfrm>
            <a:off x="733803" y="3275978"/>
            <a:ext cx="2788404" cy="64100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latin typeface="Catamaran" panose="020B0604020202020204" charset="0"/>
                <a:cs typeface="Catamaran" panose="020B0604020202020204" charset="0"/>
              </a:rPr>
              <a:t>Faible Extensibilité</a:t>
            </a:r>
          </a:p>
        </p:txBody>
      </p:sp>
      <p:sp>
        <p:nvSpPr>
          <p:cNvPr id="18" name="Ellipse 17">
            <a:extLst>
              <a:ext uri="{FF2B5EF4-FFF2-40B4-BE49-F238E27FC236}">
                <a16:creationId xmlns:a16="http://schemas.microsoft.com/office/drawing/2014/main" id="{B44D1BF2-36C6-E39F-A8E0-A68DC7BA5F29}"/>
              </a:ext>
            </a:extLst>
          </p:cNvPr>
          <p:cNvSpPr/>
          <p:nvPr/>
        </p:nvSpPr>
        <p:spPr>
          <a:xfrm>
            <a:off x="5869858" y="1770497"/>
            <a:ext cx="3082033" cy="64100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latin typeface="Catamaran" panose="020B0604020202020204" charset="0"/>
                <a:cs typeface="Catamaran" panose="020B0604020202020204" charset="0"/>
              </a:rPr>
              <a:t>Complexité Accrue </a:t>
            </a:r>
            <a:endParaRPr lang="fr-FR" dirty="0">
              <a:solidFill>
                <a:schemeClr val="dk1"/>
              </a:solidFill>
              <a:latin typeface="Catamaran" panose="020B0604020202020204" charset="0"/>
              <a:cs typeface="Catamaran" panose="020B0604020202020204" charset="0"/>
            </a:endParaRPr>
          </a:p>
        </p:txBody>
      </p:sp>
      <p:sp>
        <p:nvSpPr>
          <p:cNvPr id="2" name="Google Shape;342;p39">
            <a:extLst>
              <a:ext uri="{FF2B5EF4-FFF2-40B4-BE49-F238E27FC236}">
                <a16:creationId xmlns:a16="http://schemas.microsoft.com/office/drawing/2014/main" id="{88E93999-636F-6752-2351-409DAAF6AFA6}"/>
              </a:ext>
            </a:extLst>
          </p:cNvPr>
          <p:cNvSpPr txBox="1">
            <a:spLocks/>
          </p:cNvSpPr>
          <p:nvPr/>
        </p:nvSpPr>
        <p:spPr>
          <a:xfrm>
            <a:off x="7823256" y="4770230"/>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ZoneTexte 10">
            <a:extLst>
              <a:ext uri="{FF2B5EF4-FFF2-40B4-BE49-F238E27FC236}">
                <a16:creationId xmlns:a16="http://schemas.microsoft.com/office/drawing/2014/main" id="{847B766D-7C45-DA3E-47AE-92D95D0BD28D}"/>
              </a:ext>
            </a:extLst>
          </p:cNvPr>
          <p:cNvSpPr txBox="1"/>
          <p:nvPr/>
        </p:nvSpPr>
        <p:spPr>
          <a:xfrm>
            <a:off x="352586" y="349806"/>
            <a:ext cx="2072899" cy="369332"/>
          </a:xfrm>
          <a:prstGeom prst="rect">
            <a:avLst/>
          </a:prstGeom>
          <a:noFill/>
        </p:spPr>
        <p:txBody>
          <a:bodyPr wrap="square">
            <a:spAutoFit/>
          </a:bodyPr>
          <a:lstStyle/>
          <a:p>
            <a:r>
              <a:rPr lang="en" sz="1800" b="1" u="sng" dirty="0">
                <a:solidFill>
                  <a:schemeClr val="dk1"/>
                </a:solidFill>
                <a:latin typeface="Sora"/>
                <a:cs typeface="Sora"/>
                <a:sym typeface="Sora"/>
              </a:rPr>
              <a:t>I- Introduction</a:t>
            </a:r>
            <a:endParaRPr lang="fr-FR" sz="1800" b="1" u="sng" dirty="0">
              <a:solidFill>
                <a:schemeClr val="dk1"/>
              </a:solidFill>
              <a:latin typeface="Sora"/>
              <a:cs typeface="Sora"/>
              <a:sym typeface="Sora"/>
            </a:endParaRPr>
          </a:p>
        </p:txBody>
      </p:sp>
      <p:sp>
        <p:nvSpPr>
          <p:cNvPr id="12" name="ZoneTexte 11">
            <a:extLst>
              <a:ext uri="{FF2B5EF4-FFF2-40B4-BE49-F238E27FC236}">
                <a16:creationId xmlns:a16="http://schemas.microsoft.com/office/drawing/2014/main" id="{A121EC10-8904-08C8-6F2D-8EC9949AA103}"/>
              </a:ext>
            </a:extLst>
          </p:cNvPr>
          <p:cNvSpPr txBox="1"/>
          <p:nvPr/>
        </p:nvSpPr>
        <p:spPr>
          <a:xfrm>
            <a:off x="776207" y="719138"/>
            <a:ext cx="2788403" cy="307777"/>
          </a:xfrm>
          <a:prstGeom prst="rect">
            <a:avLst/>
          </a:prstGeom>
          <a:noFill/>
        </p:spPr>
        <p:txBody>
          <a:bodyPr wrap="square">
            <a:spAutoFit/>
          </a:bodyPr>
          <a:lstStyle/>
          <a:p>
            <a:r>
              <a:rPr lang="en" b="1" dirty="0">
                <a:solidFill>
                  <a:schemeClr val="dk1"/>
                </a:solidFill>
                <a:latin typeface="Sora"/>
                <a:cs typeface="Sora"/>
                <a:sym typeface="Sora"/>
              </a:rPr>
              <a:t>I.1-  Patron de conception</a:t>
            </a:r>
            <a:endParaRPr lang="fr-FR" b="1" dirty="0">
              <a:solidFill>
                <a:schemeClr val="dk1"/>
              </a:solidFill>
              <a:latin typeface="Sora"/>
              <a:cs typeface="Sora"/>
              <a:sym typeface="Sora"/>
            </a:endParaRPr>
          </a:p>
        </p:txBody>
      </p:sp>
      <p:pic>
        <p:nvPicPr>
          <p:cNvPr id="7" name="Image 6">
            <a:extLst>
              <a:ext uri="{FF2B5EF4-FFF2-40B4-BE49-F238E27FC236}">
                <a16:creationId xmlns:a16="http://schemas.microsoft.com/office/drawing/2014/main" id="{97DDA25F-0D80-D585-4B69-2B865C07DF3E}"/>
              </a:ext>
            </a:extLst>
          </p:cNvPr>
          <p:cNvPicPr>
            <a:picLocks noChangeAspect="1"/>
          </p:cNvPicPr>
          <p:nvPr/>
        </p:nvPicPr>
        <p:blipFill>
          <a:blip r:embed="rId3"/>
          <a:stretch>
            <a:fillRect/>
          </a:stretch>
        </p:blipFill>
        <p:spPr>
          <a:xfrm>
            <a:off x="4866422" y="1664772"/>
            <a:ext cx="3528277" cy="2399228"/>
          </a:xfrm>
          <a:prstGeom prst="rect">
            <a:avLst/>
          </a:prstGeom>
          <a:ln w="228600" cap="sq" cmpd="thickThin">
            <a:solidFill>
              <a:srgbClr val="000000"/>
            </a:solidFill>
            <a:prstDash val="solid"/>
            <a:miter lim="800000"/>
          </a:ln>
          <a:effectLst>
            <a:innerShdw blurRad="76200">
              <a:srgbClr val="000000"/>
            </a:innerShdw>
          </a:effectLst>
        </p:spPr>
      </p:pic>
      <p:sp>
        <p:nvSpPr>
          <p:cNvPr id="8" name="Rectangle 7">
            <a:extLst>
              <a:ext uri="{FF2B5EF4-FFF2-40B4-BE49-F238E27FC236}">
                <a16:creationId xmlns:a16="http://schemas.microsoft.com/office/drawing/2014/main" id="{4D8D5CA8-5771-7F27-0862-F1FDEA996C4A}"/>
              </a:ext>
            </a:extLst>
          </p:cNvPr>
          <p:cNvSpPr/>
          <p:nvPr/>
        </p:nvSpPr>
        <p:spPr>
          <a:xfrm>
            <a:off x="352586" y="2274372"/>
            <a:ext cx="3924993" cy="1903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atin typeface="Sora" panose="020B0604020202020204" charset="0"/>
                <a:cs typeface="Sora" panose="020B0604020202020204" charset="0"/>
              </a:rPr>
              <a:t>Les </a:t>
            </a:r>
            <a:r>
              <a:rPr lang="fr-FR" b="1" dirty="0">
                <a:latin typeface="Sora" panose="020B0604020202020204" charset="0"/>
                <a:cs typeface="Sora" panose="020B0604020202020204" charset="0"/>
              </a:rPr>
              <a:t>patrons de conception</a:t>
            </a:r>
            <a:r>
              <a:rPr lang="fr-FR" dirty="0">
                <a:latin typeface="Sora" panose="020B0604020202020204" charset="0"/>
                <a:cs typeface="Sora" panose="020B0604020202020204" charset="0"/>
              </a:rPr>
              <a:t> sont des solutions classiques à des problèmes récurrents de la conception de logiciels. Ce sont des sortes de plans ou de schémas que l’on peut personnaliser afin de résoudre un problème récurrent dans notre code.</a:t>
            </a:r>
          </a:p>
        </p:txBody>
      </p:sp>
      <p:pic>
        <p:nvPicPr>
          <p:cNvPr id="10" name="Image 9">
            <a:extLst>
              <a:ext uri="{FF2B5EF4-FFF2-40B4-BE49-F238E27FC236}">
                <a16:creationId xmlns:a16="http://schemas.microsoft.com/office/drawing/2014/main" id="{1564125E-86DA-4FE3-F871-D93A1B9D95BB}"/>
              </a:ext>
            </a:extLst>
          </p:cNvPr>
          <p:cNvPicPr>
            <a:picLocks noChangeAspect="1"/>
          </p:cNvPicPr>
          <p:nvPr/>
        </p:nvPicPr>
        <p:blipFill>
          <a:blip r:embed="rId4"/>
          <a:stretch>
            <a:fillRect/>
          </a:stretch>
        </p:blipFill>
        <p:spPr>
          <a:xfrm>
            <a:off x="1845242" y="1252122"/>
            <a:ext cx="939680" cy="939680"/>
          </a:xfrm>
          <a:prstGeom prst="rect">
            <a:avLst/>
          </a:prstGeom>
        </p:spPr>
      </p:pic>
      <p:sp>
        <p:nvSpPr>
          <p:cNvPr id="2" name="Google Shape;342;p39">
            <a:extLst>
              <a:ext uri="{FF2B5EF4-FFF2-40B4-BE49-F238E27FC236}">
                <a16:creationId xmlns:a16="http://schemas.microsoft.com/office/drawing/2014/main" id="{DB814B1C-91C1-604B-2940-A19E00522179}"/>
              </a:ext>
            </a:extLst>
          </p:cNvPr>
          <p:cNvSpPr txBox="1">
            <a:spLocks/>
          </p:cNvSpPr>
          <p:nvPr/>
        </p:nvSpPr>
        <p:spPr>
          <a:xfrm>
            <a:off x="7757940" y="4771197"/>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05</a:t>
            </a:r>
          </a:p>
        </p:txBody>
      </p:sp>
    </p:spTree>
    <p:extLst>
      <p:ext uri="{BB962C8B-B14F-4D97-AF65-F5344CB8AC3E}">
        <p14:creationId xmlns:p14="http://schemas.microsoft.com/office/powerpoint/2010/main" val="7391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5" name="Ellipse 4">
            <a:extLst>
              <a:ext uri="{FF2B5EF4-FFF2-40B4-BE49-F238E27FC236}">
                <a16:creationId xmlns:a16="http://schemas.microsoft.com/office/drawing/2014/main" id="{22277953-9ECE-E913-EA6F-579C550989AC}"/>
              </a:ext>
            </a:extLst>
          </p:cNvPr>
          <p:cNvSpPr/>
          <p:nvPr/>
        </p:nvSpPr>
        <p:spPr>
          <a:xfrm>
            <a:off x="7113127" y="3838995"/>
            <a:ext cx="2174581" cy="4634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7" name="Ellipse 146">
            <a:extLst>
              <a:ext uri="{FF2B5EF4-FFF2-40B4-BE49-F238E27FC236}">
                <a16:creationId xmlns:a16="http://schemas.microsoft.com/office/drawing/2014/main" id="{039BE6F4-61CA-02BF-5D22-20F87D2D773E}"/>
              </a:ext>
            </a:extLst>
          </p:cNvPr>
          <p:cNvSpPr/>
          <p:nvPr/>
        </p:nvSpPr>
        <p:spPr>
          <a:xfrm>
            <a:off x="4216400" y="3348550"/>
            <a:ext cx="1155700" cy="340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847B766D-7C45-DA3E-47AE-92D95D0BD28D}"/>
              </a:ext>
            </a:extLst>
          </p:cNvPr>
          <p:cNvSpPr txBox="1"/>
          <p:nvPr/>
        </p:nvSpPr>
        <p:spPr>
          <a:xfrm>
            <a:off x="352586" y="349806"/>
            <a:ext cx="2072899" cy="369332"/>
          </a:xfrm>
          <a:prstGeom prst="rect">
            <a:avLst/>
          </a:prstGeom>
          <a:noFill/>
        </p:spPr>
        <p:txBody>
          <a:bodyPr wrap="square">
            <a:spAutoFit/>
          </a:bodyPr>
          <a:lstStyle/>
          <a:p>
            <a:r>
              <a:rPr lang="en" sz="1800" b="1" u="sng" dirty="0">
                <a:solidFill>
                  <a:schemeClr val="dk1"/>
                </a:solidFill>
                <a:latin typeface="Sora"/>
                <a:cs typeface="Sora"/>
                <a:sym typeface="Sora"/>
              </a:rPr>
              <a:t>I- Introduction</a:t>
            </a:r>
            <a:endParaRPr lang="fr-FR" sz="1800" b="1" u="sng" dirty="0">
              <a:solidFill>
                <a:schemeClr val="dk1"/>
              </a:solidFill>
              <a:latin typeface="Sora"/>
              <a:cs typeface="Sora"/>
              <a:sym typeface="Sora"/>
            </a:endParaRPr>
          </a:p>
        </p:txBody>
      </p:sp>
      <p:sp>
        <p:nvSpPr>
          <p:cNvPr id="12" name="ZoneTexte 11">
            <a:extLst>
              <a:ext uri="{FF2B5EF4-FFF2-40B4-BE49-F238E27FC236}">
                <a16:creationId xmlns:a16="http://schemas.microsoft.com/office/drawing/2014/main" id="{A121EC10-8904-08C8-6F2D-8EC9949AA103}"/>
              </a:ext>
            </a:extLst>
          </p:cNvPr>
          <p:cNvSpPr txBox="1"/>
          <p:nvPr/>
        </p:nvSpPr>
        <p:spPr>
          <a:xfrm>
            <a:off x="776207" y="719138"/>
            <a:ext cx="4595893" cy="307777"/>
          </a:xfrm>
          <a:prstGeom prst="rect">
            <a:avLst/>
          </a:prstGeom>
          <a:noFill/>
        </p:spPr>
        <p:txBody>
          <a:bodyPr wrap="square">
            <a:spAutoFit/>
          </a:bodyPr>
          <a:lstStyle/>
          <a:p>
            <a:r>
              <a:rPr lang="en" b="1" dirty="0">
                <a:solidFill>
                  <a:schemeClr val="dk1"/>
                </a:solidFill>
                <a:latin typeface="Sora"/>
                <a:cs typeface="Sora"/>
                <a:sym typeface="Sora"/>
              </a:rPr>
              <a:t>I.2-  La classification des patrons de conception</a:t>
            </a:r>
            <a:endParaRPr lang="fr-FR" b="1" dirty="0">
              <a:solidFill>
                <a:schemeClr val="dk1"/>
              </a:solidFill>
              <a:latin typeface="Sora"/>
              <a:cs typeface="Sora"/>
              <a:sym typeface="Sora"/>
            </a:endParaRPr>
          </a:p>
        </p:txBody>
      </p:sp>
      <p:cxnSp>
        <p:nvCxnSpPr>
          <p:cNvPr id="2" name="Google Shape;2174;p59">
            <a:extLst>
              <a:ext uri="{FF2B5EF4-FFF2-40B4-BE49-F238E27FC236}">
                <a16:creationId xmlns:a16="http://schemas.microsoft.com/office/drawing/2014/main" id="{6B516928-FAB4-A004-0B35-E0BAFCFD45C9}"/>
              </a:ext>
            </a:extLst>
          </p:cNvPr>
          <p:cNvCxnSpPr>
            <a:cxnSpLocks/>
            <a:stCxn id="3" idx="1"/>
            <a:endCxn id="15" idx="0"/>
          </p:cNvCxnSpPr>
          <p:nvPr/>
        </p:nvCxnSpPr>
        <p:spPr>
          <a:xfrm rot="10800000" flipV="1">
            <a:off x="1413651" y="1689051"/>
            <a:ext cx="1475623" cy="695572"/>
          </a:xfrm>
          <a:prstGeom prst="bentConnector2">
            <a:avLst/>
          </a:prstGeom>
          <a:noFill/>
          <a:ln w="9525" cap="flat" cmpd="sng">
            <a:solidFill>
              <a:schemeClr val="dk1"/>
            </a:solidFill>
            <a:prstDash val="solid"/>
            <a:round/>
            <a:headEnd type="none" w="med" len="med"/>
            <a:tailEnd type="none" w="med" len="med"/>
          </a:ln>
        </p:spPr>
      </p:cxnSp>
      <p:sp>
        <p:nvSpPr>
          <p:cNvPr id="3" name="Google Shape;2177;p59">
            <a:extLst>
              <a:ext uri="{FF2B5EF4-FFF2-40B4-BE49-F238E27FC236}">
                <a16:creationId xmlns:a16="http://schemas.microsoft.com/office/drawing/2014/main" id="{35E20B1D-2EFA-5269-4B28-CF48D8B15CE6}"/>
              </a:ext>
            </a:extLst>
          </p:cNvPr>
          <p:cNvSpPr/>
          <p:nvPr/>
        </p:nvSpPr>
        <p:spPr>
          <a:xfrm>
            <a:off x="2889273" y="1446801"/>
            <a:ext cx="3366000" cy="4845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45700" anchor="b" anchorCtr="0">
            <a:noAutofit/>
          </a:bodyPr>
          <a:lstStyle/>
          <a:p>
            <a:pPr marL="0" marR="0" lvl="0" indent="0" algn="ctr" rtl="0">
              <a:lnSpc>
                <a:spcPct val="115000"/>
              </a:lnSpc>
              <a:spcBef>
                <a:spcPts val="0"/>
              </a:spcBef>
              <a:spcAft>
                <a:spcPts val="0"/>
              </a:spcAft>
              <a:buNone/>
            </a:pPr>
            <a:r>
              <a:rPr lang="en" sz="1900" dirty="0">
                <a:solidFill>
                  <a:schemeClr val="dk1"/>
                </a:solidFill>
                <a:latin typeface="Libre Franklin Medium"/>
                <a:ea typeface="Libre Franklin Medium"/>
                <a:cs typeface="Libre Franklin Medium"/>
                <a:sym typeface="Libre Franklin Medium"/>
              </a:rPr>
              <a:t>Les patrons de conception</a:t>
            </a:r>
            <a:endParaRPr sz="1900" dirty="0">
              <a:solidFill>
                <a:schemeClr val="dk1"/>
              </a:solidFill>
              <a:latin typeface="Libre Franklin Medium"/>
              <a:ea typeface="Libre Franklin Medium"/>
              <a:cs typeface="Libre Franklin Medium"/>
              <a:sym typeface="Libre Franklin Medium"/>
            </a:endParaRPr>
          </a:p>
        </p:txBody>
      </p:sp>
      <p:cxnSp>
        <p:nvCxnSpPr>
          <p:cNvPr id="4" name="Google Shape;2178;p59">
            <a:extLst>
              <a:ext uri="{FF2B5EF4-FFF2-40B4-BE49-F238E27FC236}">
                <a16:creationId xmlns:a16="http://schemas.microsoft.com/office/drawing/2014/main" id="{0C219FDA-B581-25A4-1A5A-D128680C5947}"/>
              </a:ext>
            </a:extLst>
          </p:cNvPr>
          <p:cNvCxnSpPr>
            <a:cxnSpLocks/>
            <a:stCxn id="3" idx="3"/>
            <a:endCxn id="141" idx="0"/>
          </p:cNvCxnSpPr>
          <p:nvPr/>
        </p:nvCxnSpPr>
        <p:spPr>
          <a:xfrm>
            <a:off x="6255273" y="1689051"/>
            <a:ext cx="1442139" cy="683086"/>
          </a:xfrm>
          <a:prstGeom prst="bentConnector2">
            <a:avLst/>
          </a:prstGeom>
          <a:noFill/>
          <a:ln w="9525" cap="flat" cmpd="sng">
            <a:solidFill>
              <a:schemeClr val="dk1"/>
            </a:solidFill>
            <a:prstDash val="solid"/>
            <a:round/>
            <a:headEnd type="none" w="med" len="med"/>
            <a:tailEnd type="none" w="med" len="med"/>
          </a:ln>
        </p:spPr>
      </p:cxnSp>
      <p:sp>
        <p:nvSpPr>
          <p:cNvPr id="15" name="Google Shape;2176;p59">
            <a:extLst>
              <a:ext uri="{FF2B5EF4-FFF2-40B4-BE49-F238E27FC236}">
                <a16:creationId xmlns:a16="http://schemas.microsoft.com/office/drawing/2014/main" id="{0D064F63-1793-B4BD-8238-19CD1E97C2B6}"/>
              </a:ext>
            </a:extLst>
          </p:cNvPr>
          <p:cNvSpPr/>
          <p:nvPr/>
        </p:nvSpPr>
        <p:spPr>
          <a:xfrm>
            <a:off x="465100" y="2384623"/>
            <a:ext cx="1897100" cy="307777"/>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45700" anchor="b" anchorCtr="0">
            <a:noAutofit/>
          </a:bodyPr>
          <a:lstStyle/>
          <a:p>
            <a:pPr marL="0" marR="0" lvl="0" indent="0" algn="ctr" rtl="0">
              <a:lnSpc>
                <a:spcPct val="115000"/>
              </a:lnSpc>
              <a:spcBef>
                <a:spcPts val="0"/>
              </a:spcBef>
              <a:spcAft>
                <a:spcPts val="0"/>
              </a:spcAft>
              <a:buNone/>
            </a:pPr>
            <a:r>
              <a:rPr lang="fr-FR" b="1" dirty="0">
                <a:latin typeface="Catamaran" panose="020B0604020202020204" charset="0"/>
                <a:cs typeface="Catamaran" panose="020B0604020202020204" charset="0"/>
              </a:rPr>
              <a:t>Création</a:t>
            </a:r>
            <a:r>
              <a:rPr lang="fr-FR" dirty="0">
                <a:latin typeface="Catamaran" panose="020B0604020202020204" charset="0"/>
                <a:cs typeface="Catamaran" panose="020B0604020202020204" charset="0"/>
              </a:rPr>
              <a:t> </a:t>
            </a:r>
            <a:endParaRPr lang="fr-FR" dirty="0">
              <a:solidFill>
                <a:schemeClr val="dk1"/>
              </a:solidFill>
              <a:latin typeface="Catamaran" panose="020B0604020202020204" charset="0"/>
              <a:ea typeface="Libre Franklin Medium"/>
              <a:cs typeface="Catamaran" panose="020B0604020202020204" charset="0"/>
              <a:sym typeface="Libre Franklin Medium"/>
            </a:endParaRPr>
          </a:p>
        </p:txBody>
      </p:sp>
      <p:cxnSp>
        <p:nvCxnSpPr>
          <p:cNvPr id="135" name="Connecteur droit 134">
            <a:extLst>
              <a:ext uri="{FF2B5EF4-FFF2-40B4-BE49-F238E27FC236}">
                <a16:creationId xmlns:a16="http://schemas.microsoft.com/office/drawing/2014/main" id="{2564C6FC-016C-4B88-7C1D-42769C2127D4}"/>
              </a:ext>
            </a:extLst>
          </p:cNvPr>
          <p:cNvCxnSpPr>
            <a:cxnSpLocks/>
            <a:stCxn id="3" idx="2"/>
            <a:endCxn id="136" idx="0"/>
          </p:cNvCxnSpPr>
          <p:nvPr/>
        </p:nvCxnSpPr>
        <p:spPr>
          <a:xfrm flipH="1">
            <a:off x="4572000" y="1931301"/>
            <a:ext cx="273" cy="472586"/>
          </a:xfrm>
          <a:prstGeom prst="line">
            <a:avLst/>
          </a:prstGeom>
        </p:spPr>
        <p:style>
          <a:lnRef idx="1">
            <a:schemeClr val="accent1"/>
          </a:lnRef>
          <a:fillRef idx="0">
            <a:schemeClr val="accent1"/>
          </a:fillRef>
          <a:effectRef idx="0">
            <a:schemeClr val="accent1"/>
          </a:effectRef>
          <a:fontRef idx="minor">
            <a:schemeClr val="tx1"/>
          </a:fontRef>
        </p:style>
      </p:cxnSp>
      <p:sp>
        <p:nvSpPr>
          <p:cNvPr id="136" name="Google Shape;2176;p59">
            <a:extLst>
              <a:ext uri="{FF2B5EF4-FFF2-40B4-BE49-F238E27FC236}">
                <a16:creationId xmlns:a16="http://schemas.microsoft.com/office/drawing/2014/main" id="{D7298D78-801B-AAEA-E7F5-43EF8FA0CD6C}"/>
              </a:ext>
            </a:extLst>
          </p:cNvPr>
          <p:cNvSpPr/>
          <p:nvPr/>
        </p:nvSpPr>
        <p:spPr>
          <a:xfrm>
            <a:off x="3623450" y="2403887"/>
            <a:ext cx="1897100" cy="307777"/>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45700" anchor="b" anchorCtr="0">
            <a:noAutofit/>
          </a:bodyPr>
          <a:lstStyle/>
          <a:p>
            <a:pPr marL="0" marR="0" lvl="0" indent="0" algn="ctr" rtl="0">
              <a:lnSpc>
                <a:spcPct val="115000"/>
              </a:lnSpc>
              <a:spcBef>
                <a:spcPts val="0"/>
              </a:spcBef>
              <a:spcAft>
                <a:spcPts val="0"/>
              </a:spcAft>
              <a:buNone/>
            </a:pPr>
            <a:r>
              <a:rPr lang="fr-FR" b="1" dirty="0">
                <a:latin typeface="Catamaran" panose="020B0604020202020204" charset="0"/>
                <a:cs typeface="Catamaran" panose="020B0604020202020204" charset="0"/>
              </a:rPr>
              <a:t>structurels  </a:t>
            </a:r>
            <a:endParaRPr b="1" dirty="0">
              <a:latin typeface="Catamaran" panose="020B0604020202020204" charset="0"/>
              <a:cs typeface="Catamaran" panose="020B0604020202020204" charset="0"/>
              <a:sym typeface="Libre Franklin Medium"/>
            </a:endParaRPr>
          </a:p>
        </p:txBody>
      </p:sp>
      <p:sp>
        <p:nvSpPr>
          <p:cNvPr id="141" name="Google Shape;2176;p59">
            <a:extLst>
              <a:ext uri="{FF2B5EF4-FFF2-40B4-BE49-F238E27FC236}">
                <a16:creationId xmlns:a16="http://schemas.microsoft.com/office/drawing/2014/main" id="{ABEE2EA8-F343-5C73-A249-7FBD5649EB11}"/>
              </a:ext>
            </a:extLst>
          </p:cNvPr>
          <p:cNvSpPr/>
          <p:nvPr/>
        </p:nvSpPr>
        <p:spPr>
          <a:xfrm>
            <a:off x="6748862" y="2372137"/>
            <a:ext cx="1897100" cy="307777"/>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45700" anchor="b" anchorCtr="0">
            <a:noAutofit/>
          </a:bodyPr>
          <a:lstStyle/>
          <a:p>
            <a:pPr marL="0" marR="0" lvl="0" indent="0" algn="ctr" rtl="0">
              <a:lnSpc>
                <a:spcPct val="115000"/>
              </a:lnSpc>
              <a:spcBef>
                <a:spcPts val="0"/>
              </a:spcBef>
              <a:spcAft>
                <a:spcPts val="0"/>
              </a:spcAft>
              <a:buNone/>
            </a:pPr>
            <a:r>
              <a:rPr lang="fr-FR" b="1" dirty="0"/>
              <a:t>comportementaux</a:t>
            </a:r>
            <a:r>
              <a:rPr lang="fr-FR" dirty="0"/>
              <a:t> </a:t>
            </a:r>
            <a:r>
              <a:rPr lang="fr-FR" dirty="0">
                <a:latin typeface="Catamaran" panose="020B0604020202020204" charset="0"/>
                <a:cs typeface="Catamaran" panose="020B0604020202020204" charset="0"/>
              </a:rPr>
              <a:t> </a:t>
            </a:r>
            <a:endParaRPr dirty="0">
              <a:solidFill>
                <a:schemeClr val="dk1"/>
              </a:solidFill>
              <a:latin typeface="Catamaran" panose="020B0604020202020204" charset="0"/>
              <a:ea typeface="Libre Franklin Medium"/>
              <a:cs typeface="Catamaran" panose="020B0604020202020204" charset="0"/>
              <a:sym typeface="Libre Franklin Medium"/>
            </a:endParaRPr>
          </a:p>
        </p:txBody>
      </p:sp>
      <p:sp>
        <p:nvSpPr>
          <p:cNvPr id="144" name="ZoneTexte 143">
            <a:extLst>
              <a:ext uri="{FF2B5EF4-FFF2-40B4-BE49-F238E27FC236}">
                <a16:creationId xmlns:a16="http://schemas.microsoft.com/office/drawing/2014/main" id="{2292C4B9-6E98-00B5-4690-CA36D8FB1ABE}"/>
              </a:ext>
            </a:extLst>
          </p:cNvPr>
          <p:cNvSpPr txBox="1"/>
          <p:nvPr/>
        </p:nvSpPr>
        <p:spPr>
          <a:xfrm>
            <a:off x="560307" y="2864013"/>
            <a:ext cx="1274843" cy="1083374"/>
          </a:xfrm>
          <a:prstGeom prst="rect">
            <a:avLst/>
          </a:prstGeom>
          <a:noFill/>
        </p:spPr>
        <p:txBody>
          <a:bodyPr wrap="square">
            <a:spAutoFit/>
          </a:bodyPr>
          <a:lstStyle/>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Singleton</a:t>
            </a: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Prototype</a:t>
            </a:r>
          </a:p>
          <a:p>
            <a:pPr marL="285750" marR="0" lvl="0" indent="-285750" rtl="0">
              <a:lnSpc>
                <a:spcPct val="115000"/>
              </a:lnSpc>
              <a:spcBef>
                <a:spcPts val="0"/>
              </a:spcBef>
              <a:spcAft>
                <a:spcPts val="0"/>
              </a:spcAft>
              <a:buFont typeface="Arial" panose="020B0604020202020204" pitchFamily="34" charset="0"/>
              <a:buChar char="•"/>
            </a:pPr>
            <a:r>
              <a:rPr lang="fr-FR" dirty="0" err="1">
                <a:latin typeface="Catamaran" panose="020B0604020202020204" charset="0"/>
                <a:cs typeface="Catamaran" panose="020B0604020202020204" charset="0"/>
              </a:rPr>
              <a:t>Factory</a:t>
            </a:r>
            <a:endParaRPr lang="fr-FR" dirty="0">
              <a:latin typeface="Catamaran" panose="020B0604020202020204" charset="0"/>
              <a:cs typeface="Catamaran" panose="020B0604020202020204" charset="0"/>
            </a:endParaRP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Builder   </a:t>
            </a:r>
            <a:endParaRPr lang="fr-FR" dirty="0">
              <a:solidFill>
                <a:schemeClr val="dk1"/>
              </a:solidFill>
              <a:latin typeface="Catamaran" panose="020B0604020202020204" charset="0"/>
              <a:ea typeface="Libre Franklin Medium"/>
              <a:cs typeface="Catamaran" panose="020B0604020202020204" charset="0"/>
              <a:sym typeface="Libre Franklin Medium"/>
            </a:endParaRPr>
          </a:p>
        </p:txBody>
      </p:sp>
      <p:sp>
        <p:nvSpPr>
          <p:cNvPr id="145" name="ZoneTexte 144">
            <a:extLst>
              <a:ext uri="{FF2B5EF4-FFF2-40B4-BE49-F238E27FC236}">
                <a16:creationId xmlns:a16="http://schemas.microsoft.com/office/drawing/2014/main" id="{F04FC934-4FAD-28D3-4E13-C24D9479AE38}"/>
              </a:ext>
            </a:extLst>
          </p:cNvPr>
          <p:cNvSpPr txBox="1"/>
          <p:nvPr/>
        </p:nvSpPr>
        <p:spPr>
          <a:xfrm>
            <a:off x="4008357" y="2855513"/>
            <a:ext cx="1274843" cy="1083374"/>
          </a:xfrm>
          <a:prstGeom prst="rect">
            <a:avLst/>
          </a:prstGeom>
          <a:noFill/>
        </p:spPr>
        <p:txBody>
          <a:bodyPr wrap="square">
            <a:spAutoFit/>
          </a:bodyPr>
          <a:lstStyle/>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Adapter</a:t>
            </a:r>
          </a:p>
          <a:p>
            <a:pPr marL="285750" marR="0" lvl="0" indent="-285750" rtl="0">
              <a:lnSpc>
                <a:spcPct val="115000"/>
              </a:lnSpc>
              <a:spcBef>
                <a:spcPts val="0"/>
              </a:spcBef>
              <a:spcAft>
                <a:spcPts val="0"/>
              </a:spcAft>
              <a:buFont typeface="Arial" panose="020B0604020202020204" pitchFamily="34" charset="0"/>
              <a:buChar char="•"/>
            </a:pPr>
            <a:r>
              <a:rPr lang="fr-FR" dirty="0" err="1">
                <a:latin typeface="Catamaran" panose="020B0604020202020204" charset="0"/>
                <a:cs typeface="Catamaran" panose="020B0604020202020204" charset="0"/>
              </a:rPr>
              <a:t>Decorator</a:t>
            </a:r>
            <a:endParaRPr lang="fr-FR" dirty="0">
              <a:latin typeface="Catamaran" panose="020B0604020202020204" charset="0"/>
              <a:cs typeface="Catamaran" panose="020B0604020202020204" charset="0"/>
            </a:endParaRP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Composite</a:t>
            </a: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Proxy   </a:t>
            </a:r>
            <a:endParaRPr lang="fr-FR" dirty="0">
              <a:solidFill>
                <a:schemeClr val="dk1"/>
              </a:solidFill>
              <a:latin typeface="Catamaran" panose="020B0604020202020204" charset="0"/>
              <a:ea typeface="Libre Franklin Medium"/>
              <a:cs typeface="Catamaran" panose="020B0604020202020204" charset="0"/>
              <a:sym typeface="Libre Franklin Medium"/>
            </a:endParaRPr>
          </a:p>
        </p:txBody>
      </p:sp>
      <p:sp>
        <p:nvSpPr>
          <p:cNvPr id="146" name="ZoneTexte 145">
            <a:extLst>
              <a:ext uri="{FF2B5EF4-FFF2-40B4-BE49-F238E27FC236}">
                <a16:creationId xmlns:a16="http://schemas.microsoft.com/office/drawing/2014/main" id="{69B38798-1296-60CA-ABB6-4C44CF5B7301}"/>
              </a:ext>
            </a:extLst>
          </p:cNvPr>
          <p:cNvSpPr txBox="1"/>
          <p:nvPr/>
        </p:nvSpPr>
        <p:spPr>
          <a:xfrm>
            <a:off x="6964843" y="2864013"/>
            <a:ext cx="2471151" cy="1331134"/>
          </a:xfrm>
          <a:prstGeom prst="rect">
            <a:avLst/>
          </a:prstGeom>
          <a:noFill/>
        </p:spPr>
        <p:txBody>
          <a:bodyPr wrap="square">
            <a:spAutoFit/>
          </a:bodyPr>
          <a:lstStyle/>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Observer</a:t>
            </a:r>
          </a:p>
          <a:p>
            <a:pPr marL="285750" marR="0" lvl="0" indent="-285750" rtl="0">
              <a:lnSpc>
                <a:spcPct val="115000"/>
              </a:lnSpc>
              <a:spcBef>
                <a:spcPts val="0"/>
              </a:spcBef>
              <a:spcAft>
                <a:spcPts val="0"/>
              </a:spcAft>
              <a:buFont typeface="Arial" panose="020B0604020202020204" pitchFamily="34" charset="0"/>
              <a:buChar char="•"/>
            </a:pPr>
            <a:r>
              <a:rPr lang="fr-FR" dirty="0" err="1">
                <a:latin typeface="Catamaran" panose="020B0604020202020204" charset="0"/>
                <a:cs typeface="Catamaran" panose="020B0604020202020204" charset="0"/>
              </a:rPr>
              <a:t>Strategey</a:t>
            </a:r>
            <a:endParaRPr lang="fr-FR" dirty="0">
              <a:latin typeface="Catamaran" panose="020B0604020202020204" charset="0"/>
              <a:cs typeface="Catamaran" panose="020B0604020202020204" charset="0"/>
            </a:endParaRP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State</a:t>
            </a: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Command </a:t>
            </a:r>
          </a:p>
          <a:p>
            <a:pPr marL="285750" marR="0" lvl="0" indent="-285750" rtl="0">
              <a:lnSpc>
                <a:spcPct val="115000"/>
              </a:lnSpc>
              <a:spcBef>
                <a:spcPts val="0"/>
              </a:spcBef>
              <a:spcAft>
                <a:spcPts val="0"/>
              </a:spcAft>
              <a:buFont typeface="Arial" panose="020B0604020202020204" pitchFamily="34" charset="0"/>
              <a:buChar char="•"/>
            </a:pPr>
            <a:r>
              <a:rPr lang="fr-FR" dirty="0">
                <a:latin typeface="Catamaran" panose="020B0604020202020204" charset="0"/>
                <a:cs typeface="Catamaran" panose="020B0604020202020204" charset="0"/>
              </a:rPr>
              <a:t>Chain of reponsabilities  </a:t>
            </a:r>
            <a:endParaRPr lang="fr-FR" dirty="0">
              <a:solidFill>
                <a:schemeClr val="dk1"/>
              </a:solidFill>
              <a:latin typeface="Catamaran" panose="020B0604020202020204" charset="0"/>
              <a:ea typeface="Libre Franklin Medium"/>
              <a:cs typeface="Catamaran" panose="020B0604020202020204" charset="0"/>
              <a:sym typeface="Libre Franklin Medium"/>
            </a:endParaRPr>
          </a:p>
        </p:txBody>
      </p:sp>
      <p:sp>
        <p:nvSpPr>
          <p:cNvPr id="6" name="Google Shape;342;p39">
            <a:extLst>
              <a:ext uri="{FF2B5EF4-FFF2-40B4-BE49-F238E27FC236}">
                <a16:creationId xmlns:a16="http://schemas.microsoft.com/office/drawing/2014/main" id="{B1289F91-45AC-BEAE-903A-28AC2F2A817A}"/>
              </a:ext>
            </a:extLst>
          </p:cNvPr>
          <p:cNvSpPr txBox="1">
            <a:spLocks/>
          </p:cNvSpPr>
          <p:nvPr/>
        </p:nvSpPr>
        <p:spPr>
          <a:xfrm>
            <a:off x="7859542" y="4754284"/>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06</a:t>
            </a:r>
          </a:p>
        </p:txBody>
      </p:sp>
    </p:spTree>
    <p:extLst>
      <p:ext uri="{BB962C8B-B14F-4D97-AF65-F5344CB8AC3E}">
        <p14:creationId xmlns:p14="http://schemas.microsoft.com/office/powerpoint/2010/main" val="402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animEffect transition="in" filter="fade">
                                      <p:cBhvr>
                                        <p:cTn id="23" dur="500"/>
                                        <p:tgtEl>
                                          <p:spTgt spid="1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500"/>
                                        <p:tgtEl>
                                          <p:spTgt spid="1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7" grpId="0" animBg="1"/>
      <p:bldP spid="15" grpId="0" animBg="1"/>
      <p:bldP spid="136" grpId="0" animBg="1"/>
      <p:bldP spid="141" grpId="0" animBg="1"/>
      <p:bldP spid="144" grpId="0"/>
      <p:bldP spid="145" grpId="0"/>
      <p:bldP spid="146"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p:nvPr/>
        </p:nvSpPr>
        <p:spPr>
          <a:xfrm>
            <a:off x="0" y="3699425"/>
            <a:ext cx="9144000" cy="14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41"/>
          <p:cNvSpPr txBox="1">
            <a:spLocks noGrp="1"/>
          </p:cNvSpPr>
          <p:nvPr>
            <p:ph type="title"/>
          </p:nvPr>
        </p:nvSpPr>
        <p:spPr>
          <a:xfrm>
            <a:off x="713225" y="1800849"/>
            <a:ext cx="56148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Composite</a:t>
            </a:r>
            <a:endParaRPr dirty="0"/>
          </a:p>
        </p:txBody>
      </p:sp>
      <p:sp>
        <p:nvSpPr>
          <p:cNvPr id="369" name="Google Shape;369;p41"/>
          <p:cNvSpPr txBox="1">
            <a:spLocks noGrp="1"/>
          </p:cNvSpPr>
          <p:nvPr>
            <p:ph type="title" idx="2"/>
          </p:nvPr>
        </p:nvSpPr>
        <p:spPr>
          <a:xfrm>
            <a:off x="713225" y="810211"/>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02</a:t>
            </a:r>
            <a:endParaRPr dirty="0">
              <a:solidFill>
                <a:schemeClr val="accent3"/>
              </a:solidFill>
            </a:endParaRPr>
          </a:p>
        </p:txBody>
      </p:sp>
      <p:sp>
        <p:nvSpPr>
          <p:cNvPr id="370" name="Google Shape;370;p41"/>
          <p:cNvSpPr txBox="1">
            <a:spLocks noGrp="1"/>
          </p:cNvSpPr>
          <p:nvPr>
            <p:ph type="subTitle" idx="1"/>
          </p:nvPr>
        </p:nvSpPr>
        <p:spPr>
          <a:xfrm>
            <a:off x="713225" y="4116644"/>
            <a:ext cx="38409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Définition, structure, manipulation en Java, avantages et inconvénients</a:t>
            </a:r>
          </a:p>
          <a:p>
            <a:pPr marL="0" lvl="0" indent="0" algn="l" rtl="0">
              <a:spcBef>
                <a:spcPts val="0"/>
              </a:spcBef>
              <a:spcAft>
                <a:spcPts val="0"/>
              </a:spcAft>
              <a:buNone/>
            </a:pPr>
            <a:endParaRPr lang="fr-FR" sz="1600" dirty="0"/>
          </a:p>
        </p:txBody>
      </p:sp>
      <p:cxnSp>
        <p:nvCxnSpPr>
          <p:cNvPr id="371" name="Google Shape;371;p41"/>
          <p:cNvCxnSpPr/>
          <p:nvPr/>
        </p:nvCxnSpPr>
        <p:spPr>
          <a:xfrm>
            <a:off x="-7875" y="3699430"/>
            <a:ext cx="4384800" cy="0"/>
          </a:xfrm>
          <a:prstGeom prst="straightConnector1">
            <a:avLst/>
          </a:prstGeom>
          <a:noFill/>
          <a:ln w="9525" cap="flat" cmpd="sng">
            <a:solidFill>
              <a:schemeClr val="accent2"/>
            </a:solidFill>
            <a:prstDash val="solid"/>
            <a:round/>
            <a:headEnd type="none" w="med" len="med"/>
            <a:tailEnd type="none" w="med" len="med"/>
          </a:ln>
        </p:spPr>
      </p:cxnSp>
      <p:grpSp>
        <p:nvGrpSpPr>
          <p:cNvPr id="372" name="Google Shape;372;p41"/>
          <p:cNvGrpSpPr/>
          <p:nvPr/>
        </p:nvGrpSpPr>
        <p:grpSpPr>
          <a:xfrm>
            <a:off x="7987403" y="3779106"/>
            <a:ext cx="783649" cy="1366865"/>
            <a:chOff x="7392271" y="2741319"/>
            <a:chExt cx="1418626" cy="2474412"/>
          </a:xfrm>
        </p:grpSpPr>
        <p:sp>
          <p:nvSpPr>
            <p:cNvPr id="373" name="Google Shape;373;p41"/>
            <p:cNvSpPr/>
            <p:nvPr/>
          </p:nvSpPr>
          <p:spPr>
            <a:xfrm rot="10800000" flipH="1">
              <a:off x="7580897" y="2741319"/>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580897" y="3985731"/>
              <a:ext cx="1230000" cy="1230000"/>
            </a:xfrm>
            <a:prstGeom prst="pie">
              <a:avLst>
                <a:gd name="adj1" fmla="val 10844055"/>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92271" y="3060699"/>
              <a:ext cx="306600" cy="30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2;p39">
            <a:extLst>
              <a:ext uri="{FF2B5EF4-FFF2-40B4-BE49-F238E27FC236}">
                <a16:creationId xmlns:a16="http://schemas.microsoft.com/office/drawing/2014/main" id="{29C01862-7547-3747-F7B8-E1933935B9B9}"/>
              </a:ext>
            </a:extLst>
          </p:cNvPr>
          <p:cNvSpPr txBox="1">
            <a:spLocks/>
          </p:cNvSpPr>
          <p:nvPr/>
        </p:nvSpPr>
        <p:spPr>
          <a:xfrm>
            <a:off x="8192509" y="4782659"/>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07</a:t>
            </a:r>
          </a:p>
        </p:txBody>
      </p:sp>
    </p:spTree>
    <p:extLst>
      <p:ext uri="{BB962C8B-B14F-4D97-AF65-F5344CB8AC3E}">
        <p14:creationId xmlns:p14="http://schemas.microsoft.com/office/powerpoint/2010/main" val="28408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ZoneTexte 10">
            <a:extLst>
              <a:ext uri="{FF2B5EF4-FFF2-40B4-BE49-F238E27FC236}">
                <a16:creationId xmlns:a16="http://schemas.microsoft.com/office/drawing/2014/main" id="{847B766D-7C45-DA3E-47AE-92D95D0BD28D}"/>
              </a:ext>
            </a:extLst>
          </p:cNvPr>
          <p:cNvSpPr txBox="1"/>
          <p:nvPr/>
        </p:nvSpPr>
        <p:spPr>
          <a:xfrm>
            <a:off x="352586" y="349806"/>
            <a:ext cx="2072899" cy="369332"/>
          </a:xfrm>
          <a:prstGeom prst="rect">
            <a:avLst/>
          </a:prstGeom>
          <a:noFill/>
        </p:spPr>
        <p:txBody>
          <a:bodyPr wrap="square">
            <a:spAutoFit/>
          </a:bodyPr>
          <a:lstStyle/>
          <a:p>
            <a:r>
              <a:rPr lang="en" sz="1800" b="1" u="sng" dirty="0">
                <a:solidFill>
                  <a:schemeClr val="dk1"/>
                </a:solidFill>
                <a:latin typeface="Sora"/>
                <a:cs typeface="Sora"/>
                <a:sym typeface="Sora"/>
              </a:rPr>
              <a:t>II- Composite</a:t>
            </a:r>
            <a:endParaRPr lang="fr-FR" sz="1800" b="1" u="sng" dirty="0">
              <a:solidFill>
                <a:schemeClr val="dk1"/>
              </a:solidFill>
              <a:latin typeface="Sora"/>
              <a:cs typeface="Sora"/>
              <a:sym typeface="Sora"/>
            </a:endParaRPr>
          </a:p>
        </p:txBody>
      </p:sp>
      <p:sp>
        <p:nvSpPr>
          <p:cNvPr id="12" name="ZoneTexte 11">
            <a:extLst>
              <a:ext uri="{FF2B5EF4-FFF2-40B4-BE49-F238E27FC236}">
                <a16:creationId xmlns:a16="http://schemas.microsoft.com/office/drawing/2014/main" id="{A121EC10-8904-08C8-6F2D-8EC9949AA103}"/>
              </a:ext>
            </a:extLst>
          </p:cNvPr>
          <p:cNvSpPr txBox="1"/>
          <p:nvPr/>
        </p:nvSpPr>
        <p:spPr>
          <a:xfrm>
            <a:off x="769857" y="801688"/>
            <a:ext cx="4595893" cy="307777"/>
          </a:xfrm>
          <a:prstGeom prst="rect">
            <a:avLst/>
          </a:prstGeom>
          <a:noFill/>
        </p:spPr>
        <p:txBody>
          <a:bodyPr wrap="square">
            <a:spAutoFit/>
          </a:bodyPr>
          <a:lstStyle/>
          <a:p>
            <a:r>
              <a:rPr lang="en" b="1" dirty="0">
                <a:solidFill>
                  <a:schemeClr val="dk1"/>
                </a:solidFill>
                <a:latin typeface="Sora"/>
                <a:cs typeface="Sora"/>
                <a:sym typeface="Sora"/>
              </a:rPr>
              <a:t>I.1-  Problémartique </a:t>
            </a:r>
            <a:endParaRPr lang="fr-FR" b="1" dirty="0">
              <a:solidFill>
                <a:schemeClr val="dk1"/>
              </a:solidFill>
              <a:latin typeface="Sora"/>
              <a:cs typeface="Sora"/>
              <a:sym typeface="Sora"/>
            </a:endParaRPr>
          </a:p>
        </p:txBody>
      </p:sp>
      <p:pic>
        <p:nvPicPr>
          <p:cNvPr id="151" name="Image 150">
            <a:extLst>
              <a:ext uri="{FF2B5EF4-FFF2-40B4-BE49-F238E27FC236}">
                <a16:creationId xmlns:a16="http://schemas.microsoft.com/office/drawing/2014/main" id="{2D060F21-68C1-0501-60A2-E4FB43FA3FA7}"/>
              </a:ext>
            </a:extLst>
          </p:cNvPr>
          <p:cNvPicPr>
            <a:picLocks noChangeAspect="1"/>
          </p:cNvPicPr>
          <p:nvPr/>
        </p:nvPicPr>
        <p:blipFill>
          <a:blip r:embed="rId3"/>
          <a:stretch>
            <a:fillRect/>
          </a:stretch>
        </p:blipFill>
        <p:spPr>
          <a:xfrm>
            <a:off x="525602" y="3295977"/>
            <a:ext cx="703343" cy="703343"/>
          </a:xfrm>
          <a:prstGeom prst="rect">
            <a:avLst/>
          </a:prstGeom>
        </p:spPr>
      </p:pic>
      <p:pic>
        <p:nvPicPr>
          <p:cNvPr id="153" name="Image 152">
            <a:extLst>
              <a:ext uri="{FF2B5EF4-FFF2-40B4-BE49-F238E27FC236}">
                <a16:creationId xmlns:a16="http://schemas.microsoft.com/office/drawing/2014/main" id="{E9D38646-7E75-8C2D-CE36-E266528F4EDC}"/>
              </a:ext>
            </a:extLst>
          </p:cNvPr>
          <p:cNvPicPr>
            <a:picLocks noChangeAspect="1"/>
          </p:cNvPicPr>
          <p:nvPr/>
        </p:nvPicPr>
        <p:blipFill>
          <a:blip r:embed="rId4"/>
          <a:stretch>
            <a:fillRect/>
          </a:stretch>
        </p:blipFill>
        <p:spPr>
          <a:xfrm>
            <a:off x="283711" y="1477456"/>
            <a:ext cx="995443" cy="995443"/>
          </a:xfrm>
          <a:prstGeom prst="rect">
            <a:avLst/>
          </a:prstGeom>
        </p:spPr>
      </p:pic>
      <p:cxnSp>
        <p:nvCxnSpPr>
          <p:cNvPr id="169" name="Connecteur droit avec flèche 168">
            <a:extLst>
              <a:ext uri="{FF2B5EF4-FFF2-40B4-BE49-F238E27FC236}">
                <a16:creationId xmlns:a16="http://schemas.microsoft.com/office/drawing/2014/main" id="{F960BEDF-4B51-ECA1-9C41-791502CB8136}"/>
              </a:ext>
            </a:extLst>
          </p:cNvPr>
          <p:cNvCxnSpPr>
            <a:cxnSpLocks/>
          </p:cNvCxnSpPr>
          <p:nvPr/>
        </p:nvCxnSpPr>
        <p:spPr>
          <a:xfrm>
            <a:off x="1235295" y="2076932"/>
            <a:ext cx="50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ZoneTexte 172">
            <a:extLst>
              <a:ext uri="{FF2B5EF4-FFF2-40B4-BE49-F238E27FC236}">
                <a16:creationId xmlns:a16="http://schemas.microsoft.com/office/drawing/2014/main" id="{3DF89236-7020-5652-18B7-CBDFB04588E3}"/>
              </a:ext>
            </a:extLst>
          </p:cNvPr>
          <p:cNvSpPr txBox="1"/>
          <p:nvPr/>
        </p:nvSpPr>
        <p:spPr>
          <a:xfrm>
            <a:off x="1781993" y="1959000"/>
            <a:ext cx="1409109" cy="230832"/>
          </a:xfrm>
          <a:prstGeom prst="rect">
            <a:avLst/>
          </a:prstGeom>
          <a:noFill/>
        </p:spPr>
        <p:txBody>
          <a:bodyPr wrap="square">
            <a:spAutoFit/>
          </a:bodyPr>
          <a:lstStyle/>
          <a:p>
            <a:r>
              <a:rPr lang="en" sz="900" b="1" dirty="0"/>
              <a:t>printNameFile()</a:t>
            </a:r>
            <a:endParaRPr lang="fr-FR" sz="900" b="1" dirty="0"/>
          </a:p>
        </p:txBody>
      </p:sp>
      <p:sp>
        <p:nvSpPr>
          <p:cNvPr id="178" name="Flèche : droite 177">
            <a:extLst>
              <a:ext uri="{FF2B5EF4-FFF2-40B4-BE49-F238E27FC236}">
                <a16:creationId xmlns:a16="http://schemas.microsoft.com/office/drawing/2014/main" id="{657A6FEC-8613-C4F2-C205-0E77FF8CAAEE}"/>
              </a:ext>
            </a:extLst>
          </p:cNvPr>
          <p:cNvSpPr/>
          <p:nvPr/>
        </p:nvSpPr>
        <p:spPr>
          <a:xfrm>
            <a:off x="3006949" y="2604869"/>
            <a:ext cx="2457450" cy="43076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179" name="ZoneTexte 178">
            <a:extLst>
              <a:ext uri="{FF2B5EF4-FFF2-40B4-BE49-F238E27FC236}">
                <a16:creationId xmlns:a16="http://schemas.microsoft.com/office/drawing/2014/main" id="{1DECB89D-BB5D-8F76-CFF2-9C0D25E589F5}"/>
              </a:ext>
            </a:extLst>
          </p:cNvPr>
          <p:cNvSpPr txBox="1"/>
          <p:nvPr/>
        </p:nvSpPr>
        <p:spPr>
          <a:xfrm>
            <a:off x="3724549" y="2704833"/>
            <a:ext cx="1409109" cy="230832"/>
          </a:xfrm>
          <a:prstGeom prst="rect">
            <a:avLst/>
          </a:prstGeom>
          <a:noFill/>
        </p:spPr>
        <p:txBody>
          <a:bodyPr wrap="square">
            <a:spAutoFit/>
          </a:bodyPr>
          <a:lstStyle/>
          <a:p>
            <a:r>
              <a:rPr lang="en" sz="900" b="1" dirty="0"/>
              <a:t>Composite</a:t>
            </a:r>
            <a:endParaRPr lang="fr-FR" sz="900" b="1" dirty="0"/>
          </a:p>
        </p:txBody>
      </p:sp>
      <p:pic>
        <p:nvPicPr>
          <p:cNvPr id="191" name="Image 190">
            <a:extLst>
              <a:ext uri="{FF2B5EF4-FFF2-40B4-BE49-F238E27FC236}">
                <a16:creationId xmlns:a16="http://schemas.microsoft.com/office/drawing/2014/main" id="{CB380646-8152-110B-3037-4FDE96F77771}"/>
              </a:ext>
            </a:extLst>
          </p:cNvPr>
          <p:cNvPicPr>
            <a:picLocks noChangeAspect="1"/>
          </p:cNvPicPr>
          <p:nvPr/>
        </p:nvPicPr>
        <p:blipFill>
          <a:blip r:embed="rId5"/>
          <a:stretch>
            <a:fillRect/>
          </a:stretch>
        </p:blipFill>
        <p:spPr>
          <a:xfrm>
            <a:off x="3648882" y="1824647"/>
            <a:ext cx="780222" cy="780222"/>
          </a:xfrm>
          <a:prstGeom prst="rect">
            <a:avLst/>
          </a:prstGeom>
        </p:spPr>
      </p:pic>
      <p:pic>
        <p:nvPicPr>
          <p:cNvPr id="4" name="Image 6">
            <a:extLst>
              <a:ext uri="{FF2B5EF4-FFF2-40B4-BE49-F238E27FC236}">
                <a16:creationId xmlns:a16="http://schemas.microsoft.com/office/drawing/2014/main" id="{80860760-E5B6-BB7B-B765-F7E5CFD203FA}"/>
              </a:ext>
            </a:extLst>
          </p:cNvPr>
          <p:cNvPicPr>
            <a:picLocks noChangeAspect="1"/>
          </p:cNvPicPr>
          <p:nvPr/>
        </p:nvPicPr>
        <p:blipFill>
          <a:blip r:embed="rId4"/>
          <a:stretch>
            <a:fillRect/>
          </a:stretch>
        </p:blipFill>
        <p:spPr>
          <a:xfrm>
            <a:off x="8234972" y="1603633"/>
            <a:ext cx="821351" cy="821351"/>
          </a:xfrm>
          <a:prstGeom prst="rect">
            <a:avLst/>
          </a:prstGeom>
        </p:spPr>
      </p:pic>
      <p:cxnSp>
        <p:nvCxnSpPr>
          <p:cNvPr id="5" name="Connecteur droit avec flèche 8">
            <a:extLst>
              <a:ext uri="{FF2B5EF4-FFF2-40B4-BE49-F238E27FC236}">
                <a16:creationId xmlns:a16="http://schemas.microsoft.com/office/drawing/2014/main" id="{0BC2ABF0-759D-04F6-47FD-2D90B8378E9E}"/>
              </a:ext>
            </a:extLst>
          </p:cNvPr>
          <p:cNvCxnSpPr>
            <a:cxnSpLocks/>
          </p:cNvCxnSpPr>
          <p:nvPr/>
        </p:nvCxnSpPr>
        <p:spPr>
          <a:xfrm flipH="1">
            <a:off x="6789373" y="1023710"/>
            <a:ext cx="556378" cy="59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13">
            <a:extLst>
              <a:ext uri="{FF2B5EF4-FFF2-40B4-BE49-F238E27FC236}">
                <a16:creationId xmlns:a16="http://schemas.microsoft.com/office/drawing/2014/main" id="{FCC63752-FC41-ED25-1795-9BD91E9C0FC4}"/>
              </a:ext>
            </a:extLst>
          </p:cNvPr>
          <p:cNvCxnSpPr>
            <a:cxnSpLocks/>
            <a:endCxn id="4" idx="0"/>
          </p:cNvCxnSpPr>
          <p:nvPr/>
        </p:nvCxnSpPr>
        <p:spPr>
          <a:xfrm>
            <a:off x="8049094" y="1023710"/>
            <a:ext cx="596554" cy="57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 16">
            <a:extLst>
              <a:ext uri="{FF2B5EF4-FFF2-40B4-BE49-F238E27FC236}">
                <a16:creationId xmlns:a16="http://schemas.microsoft.com/office/drawing/2014/main" id="{2FD5B5EC-E9A5-EC9A-A1EE-6BB891284911}"/>
              </a:ext>
            </a:extLst>
          </p:cNvPr>
          <p:cNvPicPr>
            <a:picLocks noChangeAspect="1"/>
          </p:cNvPicPr>
          <p:nvPr/>
        </p:nvPicPr>
        <p:blipFill>
          <a:blip r:embed="rId4"/>
          <a:stretch>
            <a:fillRect/>
          </a:stretch>
        </p:blipFill>
        <p:spPr>
          <a:xfrm>
            <a:off x="5627322" y="2604869"/>
            <a:ext cx="821351" cy="821351"/>
          </a:xfrm>
          <a:prstGeom prst="rect">
            <a:avLst/>
          </a:prstGeom>
        </p:spPr>
      </p:pic>
      <p:pic>
        <p:nvPicPr>
          <p:cNvPr id="8" name="Image 17">
            <a:extLst>
              <a:ext uri="{FF2B5EF4-FFF2-40B4-BE49-F238E27FC236}">
                <a16:creationId xmlns:a16="http://schemas.microsoft.com/office/drawing/2014/main" id="{350B49D7-86BA-3118-1957-A5FEF959683E}"/>
              </a:ext>
            </a:extLst>
          </p:cNvPr>
          <p:cNvPicPr>
            <a:picLocks noChangeAspect="1"/>
          </p:cNvPicPr>
          <p:nvPr/>
        </p:nvPicPr>
        <p:blipFill>
          <a:blip r:embed="rId3"/>
          <a:stretch>
            <a:fillRect/>
          </a:stretch>
        </p:blipFill>
        <p:spPr>
          <a:xfrm>
            <a:off x="6437701" y="1623506"/>
            <a:ext cx="703343" cy="703343"/>
          </a:xfrm>
          <a:prstGeom prst="rect">
            <a:avLst/>
          </a:prstGeom>
        </p:spPr>
      </p:pic>
      <p:pic>
        <p:nvPicPr>
          <p:cNvPr id="9" name="Image 18">
            <a:extLst>
              <a:ext uri="{FF2B5EF4-FFF2-40B4-BE49-F238E27FC236}">
                <a16:creationId xmlns:a16="http://schemas.microsoft.com/office/drawing/2014/main" id="{FC89DEF5-2B08-836C-6D39-F1F65A389263}"/>
              </a:ext>
            </a:extLst>
          </p:cNvPr>
          <p:cNvPicPr>
            <a:picLocks noChangeAspect="1"/>
          </p:cNvPicPr>
          <p:nvPr/>
        </p:nvPicPr>
        <p:blipFill>
          <a:blip r:embed="rId3"/>
          <a:stretch>
            <a:fillRect/>
          </a:stretch>
        </p:blipFill>
        <p:spPr>
          <a:xfrm>
            <a:off x="7158883" y="2626350"/>
            <a:ext cx="703343" cy="703343"/>
          </a:xfrm>
          <a:prstGeom prst="rect">
            <a:avLst/>
          </a:prstGeom>
        </p:spPr>
      </p:pic>
      <p:cxnSp>
        <p:nvCxnSpPr>
          <p:cNvPr id="10" name="Connecteur droit avec flèche 19">
            <a:extLst>
              <a:ext uri="{FF2B5EF4-FFF2-40B4-BE49-F238E27FC236}">
                <a16:creationId xmlns:a16="http://schemas.microsoft.com/office/drawing/2014/main" id="{355BE1C1-818B-40F5-5789-45B8AB3FFFC1}"/>
              </a:ext>
            </a:extLst>
          </p:cNvPr>
          <p:cNvCxnSpPr>
            <a:cxnSpLocks/>
            <a:stCxn id="8" idx="1"/>
            <a:endCxn id="7" idx="0"/>
          </p:cNvCxnSpPr>
          <p:nvPr/>
        </p:nvCxnSpPr>
        <p:spPr>
          <a:xfrm flipH="1">
            <a:off x="6037998" y="1975178"/>
            <a:ext cx="399703" cy="629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23">
            <a:extLst>
              <a:ext uri="{FF2B5EF4-FFF2-40B4-BE49-F238E27FC236}">
                <a16:creationId xmlns:a16="http://schemas.microsoft.com/office/drawing/2014/main" id="{190DCB5E-9D60-6B32-CF90-C3E1E7C39424}"/>
              </a:ext>
            </a:extLst>
          </p:cNvPr>
          <p:cNvCxnSpPr>
            <a:cxnSpLocks/>
            <a:stCxn id="8" idx="3"/>
            <a:endCxn id="9" idx="0"/>
          </p:cNvCxnSpPr>
          <p:nvPr/>
        </p:nvCxnSpPr>
        <p:spPr>
          <a:xfrm>
            <a:off x="7141044" y="1975178"/>
            <a:ext cx="369511" cy="65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 27">
            <a:extLst>
              <a:ext uri="{FF2B5EF4-FFF2-40B4-BE49-F238E27FC236}">
                <a16:creationId xmlns:a16="http://schemas.microsoft.com/office/drawing/2014/main" id="{21E9C00E-8BB5-5529-B6FC-904D20DDEB5F}"/>
              </a:ext>
            </a:extLst>
          </p:cNvPr>
          <p:cNvPicPr>
            <a:picLocks noChangeAspect="1"/>
          </p:cNvPicPr>
          <p:nvPr/>
        </p:nvPicPr>
        <p:blipFill>
          <a:blip r:embed="rId4"/>
          <a:stretch>
            <a:fillRect/>
          </a:stretch>
        </p:blipFill>
        <p:spPr>
          <a:xfrm>
            <a:off x="6437701" y="3733442"/>
            <a:ext cx="821351" cy="821351"/>
          </a:xfrm>
          <a:prstGeom prst="rect">
            <a:avLst/>
          </a:prstGeom>
        </p:spPr>
      </p:pic>
      <p:pic>
        <p:nvPicPr>
          <p:cNvPr id="15" name="Image 28">
            <a:extLst>
              <a:ext uri="{FF2B5EF4-FFF2-40B4-BE49-F238E27FC236}">
                <a16:creationId xmlns:a16="http://schemas.microsoft.com/office/drawing/2014/main" id="{FAB5BFDE-CE3D-D3A7-5D41-1ED650835CC2}"/>
              </a:ext>
            </a:extLst>
          </p:cNvPr>
          <p:cNvPicPr>
            <a:picLocks noChangeAspect="1"/>
          </p:cNvPicPr>
          <p:nvPr/>
        </p:nvPicPr>
        <p:blipFill>
          <a:blip r:embed="rId4"/>
          <a:stretch>
            <a:fillRect/>
          </a:stretch>
        </p:blipFill>
        <p:spPr>
          <a:xfrm>
            <a:off x="7763258" y="3703369"/>
            <a:ext cx="821351" cy="821351"/>
          </a:xfrm>
          <a:prstGeom prst="rect">
            <a:avLst/>
          </a:prstGeom>
        </p:spPr>
      </p:pic>
      <p:cxnSp>
        <p:nvCxnSpPr>
          <p:cNvPr id="16" name="Connecteur droit avec flèche 29">
            <a:extLst>
              <a:ext uri="{FF2B5EF4-FFF2-40B4-BE49-F238E27FC236}">
                <a16:creationId xmlns:a16="http://schemas.microsoft.com/office/drawing/2014/main" id="{6830138A-DD3F-DB0D-2C88-AD8006CA34CE}"/>
              </a:ext>
            </a:extLst>
          </p:cNvPr>
          <p:cNvCxnSpPr>
            <a:cxnSpLocks/>
            <a:stCxn id="9" idx="1"/>
            <a:endCxn id="14" idx="0"/>
          </p:cNvCxnSpPr>
          <p:nvPr/>
        </p:nvCxnSpPr>
        <p:spPr>
          <a:xfrm flipH="1">
            <a:off x="6848377" y="2978022"/>
            <a:ext cx="310506" cy="75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32">
            <a:extLst>
              <a:ext uri="{FF2B5EF4-FFF2-40B4-BE49-F238E27FC236}">
                <a16:creationId xmlns:a16="http://schemas.microsoft.com/office/drawing/2014/main" id="{5B7A5F98-BE32-FCD7-1BD8-9FB3DC9751DE}"/>
              </a:ext>
            </a:extLst>
          </p:cNvPr>
          <p:cNvCxnSpPr>
            <a:cxnSpLocks/>
            <a:stCxn id="9" idx="3"/>
            <a:endCxn id="15" idx="0"/>
          </p:cNvCxnSpPr>
          <p:nvPr/>
        </p:nvCxnSpPr>
        <p:spPr>
          <a:xfrm>
            <a:off x="7862226" y="2978022"/>
            <a:ext cx="311708" cy="72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0B12CC0-DF1A-F042-A12C-5B304AA43968}"/>
              </a:ext>
            </a:extLst>
          </p:cNvPr>
          <p:cNvPicPr>
            <a:picLocks noChangeAspect="1"/>
          </p:cNvPicPr>
          <p:nvPr/>
        </p:nvPicPr>
        <p:blipFill>
          <a:blip r:embed="rId6"/>
          <a:stretch>
            <a:fillRect/>
          </a:stretch>
        </p:blipFill>
        <p:spPr>
          <a:xfrm>
            <a:off x="7241650" y="295440"/>
            <a:ext cx="911546" cy="911546"/>
          </a:xfrm>
          <a:prstGeom prst="rect">
            <a:avLst/>
          </a:prstGeom>
        </p:spPr>
      </p:pic>
      <p:cxnSp>
        <p:nvCxnSpPr>
          <p:cNvPr id="19" name="Connecteur droit avec flèche 168">
            <a:extLst>
              <a:ext uri="{FF2B5EF4-FFF2-40B4-BE49-F238E27FC236}">
                <a16:creationId xmlns:a16="http://schemas.microsoft.com/office/drawing/2014/main" id="{55907F39-5B89-2BF2-965C-163AA3DA5D97}"/>
              </a:ext>
            </a:extLst>
          </p:cNvPr>
          <p:cNvCxnSpPr>
            <a:cxnSpLocks/>
          </p:cNvCxnSpPr>
          <p:nvPr/>
        </p:nvCxnSpPr>
        <p:spPr>
          <a:xfrm>
            <a:off x="1286622" y="3705885"/>
            <a:ext cx="50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72">
            <a:extLst>
              <a:ext uri="{FF2B5EF4-FFF2-40B4-BE49-F238E27FC236}">
                <a16:creationId xmlns:a16="http://schemas.microsoft.com/office/drawing/2014/main" id="{738696F8-6EBE-7D72-18DE-DE50976D5D39}"/>
              </a:ext>
            </a:extLst>
          </p:cNvPr>
          <p:cNvSpPr txBox="1"/>
          <p:nvPr/>
        </p:nvSpPr>
        <p:spPr>
          <a:xfrm>
            <a:off x="1833320" y="3587953"/>
            <a:ext cx="1409109" cy="230832"/>
          </a:xfrm>
          <a:prstGeom prst="rect">
            <a:avLst/>
          </a:prstGeom>
          <a:noFill/>
        </p:spPr>
        <p:txBody>
          <a:bodyPr wrap="square">
            <a:spAutoFit/>
          </a:bodyPr>
          <a:lstStyle/>
          <a:p>
            <a:r>
              <a:rPr lang="en" sz="900" b="1" dirty="0"/>
              <a:t>printNameFolder()</a:t>
            </a:r>
            <a:endParaRPr lang="fr-FR" sz="900" b="1" dirty="0"/>
          </a:p>
        </p:txBody>
      </p:sp>
      <p:sp>
        <p:nvSpPr>
          <p:cNvPr id="21" name="ZoneTexte 172">
            <a:extLst>
              <a:ext uri="{FF2B5EF4-FFF2-40B4-BE49-F238E27FC236}">
                <a16:creationId xmlns:a16="http://schemas.microsoft.com/office/drawing/2014/main" id="{B0CE0E9A-F033-83CE-1C0F-D24888E1E96E}"/>
              </a:ext>
            </a:extLst>
          </p:cNvPr>
          <p:cNvSpPr txBox="1"/>
          <p:nvPr/>
        </p:nvSpPr>
        <p:spPr>
          <a:xfrm>
            <a:off x="7313525" y="4518225"/>
            <a:ext cx="1409109" cy="230832"/>
          </a:xfrm>
          <a:prstGeom prst="rect">
            <a:avLst/>
          </a:prstGeom>
          <a:noFill/>
        </p:spPr>
        <p:txBody>
          <a:bodyPr wrap="square">
            <a:spAutoFit/>
          </a:bodyPr>
          <a:lstStyle/>
          <a:p>
            <a:r>
              <a:rPr lang="en" sz="900" b="1" dirty="0"/>
              <a:t>printName()</a:t>
            </a:r>
            <a:endParaRPr lang="fr-FR" sz="900" b="1" dirty="0"/>
          </a:p>
        </p:txBody>
      </p:sp>
    </p:spTree>
    <p:extLst>
      <p:ext uri="{BB962C8B-B14F-4D97-AF65-F5344CB8AC3E}">
        <p14:creationId xmlns:p14="http://schemas.microsoft.com/office/powerpoint/2010/main" val="130053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500"/>
                                        <p:tgtEl>
                                          <p:spTgt spid="1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500"/>
                                        <p:tgtEl>
                                          <p:spTgt spid="1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fade">
                                      <p:cBhvr>
                                        <p:cTn id="31" dur="500"/>
                                        <p:tgtEl>
                                          <p:spTgt spid="1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8" grpId="0" animBg="1"/>
      <p:bldP spid="17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2" name="ZoneTexte 11">
            <a:extLst>
              <a:ext uri="{FF2B5EF4-FFF2-40B4-BE49-F238E27FC236}">
                <a16:creationId xmlns:a16="http://schemas.microsoft.com/office/drawing/2014/main" id="{A121EC10-8904-08C8-6F2D-8EC9949AA103}"/>
              </a:ext>
            </a:extLst>
          </p:cNvPr>
          <p:cNvSpPr txBox="1"/>
          <p:nvPr/>
        </p:nvSpPr>
        <p:spPr>
          <a:xfrm>
            <a:off x="1031429" y="588707"/>
            <a:ext cx="4595893" cy="307777"/>
          </a:xfrm>
          <a:prstGeom prst="rect">
            <a:avLst/>
          </a:prstGeom>
          <a:noFill/>
        </p:spPr>
        <p:txBody>
          <a:bodyPr wrap="square">
            <a:spAutoFit/>
          </a:bodyPr>
          <a:lstStyle/>
          <a:p>
            <a:r>
              <a:rPr lang="en" b="1" dirty="0">
                <a:solidFill>
                  <a:schemeClr val="dk1"/>
                </a:solidFill>
                <a:latin typeface="Sora"/>
                <a:cs typeface="Sora"/>
                <a:sym typeface="Sora"/>
              </a:rPr>
              <a:t>II.1-  Définition </a:t>
            </a:r>
            <a:endParaRPr lang="fr-FR" b="1" dirty="0">
              <a:solidFill>
                <a:schemeClr val="dk1"/>
              </a:solidFill>
              <a:latin typeface="Sora"/>
              <a:cs typeface="Sora"/>
              <a:sym typeface="Sora"/>
            </a:endParaRPr>
          </a:p>
        </p:txBody>
      </p:sp>
      <p:sp>
        <p:nvSpPr>
          <p:cNvPr id="4" name="Rectangle 3">
            <a:extLst>
              <a:ext uri="{FF2B5EF4-FFF2-40B4-BE49-F238E27FC236}">
                <a16:creationId xmlns:a16="http://schemas.microsoft.com/office/drawing/2014/main" id="{4D8D5CA8-5771-7F27-0862-F1FDEA996C4A}"/>
              </a:ext>
            </a:extLst>
          </p:cNvPr>
          <p:cNvSpPr/>
          <p:nvPr/>
        </p:nvSpPr>
        <p:spPr>
          <a:xfrm>
            <a:off x="228600" y="1015093"/>
            <a:ext cx="5387749" cy="35397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R="0" lvl="0" defTabSz="914400" rtl="0" eaLnBrk="0" fontAlgn="base" latinLnBrk="0" hangingPunct="0">
              <a:lnSpc>
                <a:spcPct val="150000"/>
              </a:lnSpc>
              <a:spcBef>
                <a:spcPct val="0"/>
              </a:spcBef>
              <a:spcAft>
                <a:spcPct val="0"/>
              </a:spcAft>
              <a:buClrTx/>
              <a:buSzTx/>
              <a:tabLst/>
            </a:pPr>
            <a:r>
              <a:rPr kumimoji="0" lang="fr-FR" altLang="fr-FR" sz="1400" b="1" i="0" u="none" strike="noStrike" cap="none" normalizeH="0" baseline="0" dirty="0">
                <a:ln>
                  <a:noFill/>
                </a:ln>
                <a:solidFill>
                  <a:schemeClr val="tx1"/>
                </a:solidFill>
                <a:effectLst/>
                <a:latin typeface="Arial" panose="020B0604020202020204" pitchFamily="34" charset="0"/>
              </a:rPr>
              <a:t>Le patron de conception Composite </a:t>
            </a:r>
            <a:r>
              <a:rPr kumimoji="0" lang="fr-FR" altLang="fr-FR" sz="1400" b="0" i="0" u="none" strike="noStrike" cap="none" normalizeH="0" baseline="0" dirty="0">
                <a:ln>
                  <a:noFill/>
                </a:ln>
                <a:solidFill>
                  <a:schemeClr val="tx1"/>
                </a:solidFill>
                <a:effectLst/>
                <a:latin typeface="Arial" panose="020B0604020202020204" pitchFamily="34" charset="0"/>
              </a:rPr>
              <a:t>est un patron de conception </a:t>
            </a:r>
            <a:r>
              <a:rPr lang="fr-FR" b="1" dirty="0">
                <a:latin typeface="Catamaran" panose="020B0604020202020204" charset="0"/>
                <a:cs typeface="Catamaran" panose="020B0604020202020204" charset="0"/>
              </a:rPr>
              <a:t>structurel</a:t>
            </a:r>
            <a:r>
              <a:rPr kumimoji="0" lang="fr-FR" altLang="fr-FR" sz="1400" b="0" i="0" u="none" strike="noStrike" cap="none" normalizeH="0" baseline="0" dirty="0">
                <a:ln>
                  <a:noFill/>
                </a:ln>
                <a:solidFill>
                  <a:schemeClr val="tx1"/>
                </a:solidFill>
                <a:effectLst/>
                <a:latin typeface="Arial" panose="020B0604020202020204" pitchFamily="34" charset="0"/>
              </a:rPr>
              <a:t>. </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sz="1400" b="0" i="0" u="none" strike="noStrike" cap="none" normalizeH="0" baseline="0" dirty="0">
                <a:ln>
                  <a:noFill/>
                </a:ln>
                <a:solidFill>
                  <a:schemeClr val="tx1"/>
                </a:solidFill>
                <a:effectLst/>
                <a:latin typeface="Arial" panose="020B0604020202020204" pitchFamily="34" charset="0"/>
              </a:rPr>
              <a:t>Il permet de représenter des hiérarchies d'objets de manière arborescente. </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sz="1400" b="0" i="0" u="none" strike="noStrike" cap="none" normalizeH="0" baseline="0" dirty="0">
                <a:ln>
                  <a:noFill/>
                </a:ln>
                <a:solidFill>
                  <a:schemeClr val="tx1"/>
                </a:solidFill>
                <a:effectLst/>
                <a:latin typeface="Arial" panose="020B0604020202020204" pitchFamily="34" charset="0"/>
              </a:rPr>
              <a:t>Il utilise une structure commune pour les objets individuels et les groupes d'objets. </a:t>
            </a:r>
          </a:p>
          <a:p>
            <a:pPr marL="285750" marR="0" lvl="0" indent="-285750"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sz="1400" b="0" i="0" u="none" strike="noStrike" cap="none" normalizeH="0" baseline="0" dirty="0">
                <a:ln>
                  <a:noFill/>
                </a:ln>
                <a:solidFill>
                  <a:schemeClr val="tx1"/>
                </a:solidFill>
                <a:effectLst/>
                <a:latin typeface="Arial" panose="020B0604020202020204" pitchFamily="34" charset="0"/>
              </a:rPr>
              <a:t>Il permet de traiter les objets de façon uniforme, qu'ils soient des feuilles (objets simples) ou des composites (groupes d'objets) </a:t>
            </a:r>
          </a:p>
        </p:txBody>
      </p:sp>
      <p:pic>
        <p:nvPicPr>
          <p:cNvPr id="7" name="Image 6">
            <a:extLst>
              <a:ext uri="{FF2B5EF4-FFF2-40B4-BE49-F238E27FC236}">
                <a16:creationId xmlns:a16="http://schemas.microsoft.com/office/drawing/2014/main" id="{1FFCF9D2-B0BF-DF04-E491-B6102D9BC2CF}"/>
              </a:ext>
            </a:extLst>
          </p:cNvPr>
          <p:cNvPicPr>
            <a:picLocks noChangeAspect="1"/>
          </p:cNvPicPr>
          <p:nvPr/>
        </p:nvPicPr>
        <p:blipFill>
          <a:blip r:embed="rId3"/>
          <a:stretch>
            <a:fillRect/>
          </a:stretch>
        </p:blipFill>
        <p:spPr>
          <a:xfrm>
            <a:off x="8234972" y="1603633"/>
            <a:ext cx="821351" cy="821351"/>
          </a:xfrm>
          <a:prstGeom prst="rect">
            <a:avLst/>
          </a:prstGeom>
        </p:spPr>
      </p:pic>
      <p:cxnSp>
        <p:nvCxnSpPr>
          <p:cNvPr id="9" name="Connecteur droit avec flèche 8">
            <a:extLst>
              <a:ext uri="{FF2B5EF4-FFF2-40B4-BE49-F238E27FC236}">
                <a16:creationId xmlns:a16="http://schemas.microsoft.com/office/drawing/2014/main" id="{EFE867DF-AB59-1248-C4A5-EC8378C18052}"/>
              </a:ext>
            </a:extLst>
          </p:cNvPr>
          <p:cNvCxnSpPr>
            <a:cxnSpLocks/>
          </p:cNvCxnSpPr>
          <p:nvPr/>
        </p:nvCxnSpPr>
        <p:spPr>
          <a:xfrm flipH="1">
            <a:off x="6789373" y="1023710"/>
            <a:ext cx="556378" cy="59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53DF5E75-0105-BB17-0949-1B5CF89613CC}"/>
              </a:ext>
            </a:extLst>
          </p:cNvPr>
          <p:cNvCxnSpPr>
            <a:cxnSpLocks/>
            <a:endCxn id="7" idx="0"/>
          </p:cNvCxnSpPr>
          <p:nvPr/>
        </p:nvCxnSpPr>
        <p:spPr>
          <a:xfrm>
            <a:off x="8049094" y="1023710"/>
            <a:ext cx="596554" cy="57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282AFC42-C179-3FEB-4755-DCDB6C9AD857}"/>
              </a:ext>
            </a:extLst>
          </p:cNvPr>
          <p:cNvPicPr>
            <a:picLocks noChangeAspect="1"/>
          </p:cNvPicPr>
          <p:nvPr/>
        </p:nvPicPr>
        <p:blipFill>
          <a:blip r:embed="rId3"/>
          <a:stretch>
            <a:fillRect/>
          </a:stretch>
        </p:blipFill>
        <p:spPr>
          <a:xfrm>
            <a:off x="5627322" y="2604869"/>
            <a:ext cx="821351" cy="821351"/>
          </a:xfrm>
          <a:prstGeom prst="rect">
            <a:avLst/>
          </a:prstGeom>
        </p:spPr>
      </p:pic>
      <p:pic>
        <p:nvPicPr>
          <p:cNvPr id="18" name="Image 17">
            <a:extLst>
              <a:ext uri="{FF2B5EF4-FFF2-40B4-BE49-F238E27FC236}">
                <a16:creationId xmlns:a16="http://schemas.microsoft.com/office/drawing/2014/main" id="{D7A99873-A9E4-36DE-6C68-BCED1587036B}"/>
              </a:ext>
            </a:extLst>
          </p:cNvPr>
          <p:cNvPicPr>
            <a:picLocks noChangeAspect="1"/>
          </p:cNvPicPr>
          <p:nvPr/>
        </p:nvPicPr>
        <p:blipFill>
          <a:blip r:embed="rId4"/>
          <a:stretch>
            <a:fillRect/>
          </a:stretch>
        </p:blipFill>
        <p:spPr>
          <a:xfrm>
            <a:off x="6437701" y="1623506"/>
            <a:ext cx="703343" cy="703343"/>
          </a:xfrm>
          <a:prstGeom prst="rect">
            <a:avLst/>
          </a:prstGeom>
        </p:spPr>
      </p:pic>
      <p:pic>
        <p:nvPicPr>
          <p:cNvPr id="19" name="Image 18">
            <a:extLst>
              <a:ext uri="{FF2B5EF4-FFF2-40B4-BE49-F238E27FC236}">
                <a16:creationId xmlns:a16="http://schemas.microsoft.com/office/drawing/2014/main" id="{225C6D26-410B-A1D3-6BCB-29BFA133507A}"/>
              </a:ext>
            </a:extLst>
          </p:cNvPr>
          <p:cNvPicPr>
            <a:picLocks noChangeAspect="1"/>
          </p:cNvPicPr>
          <p:nvPr/>
        </p:nvPicPr>
        <p:blipFill>
          <a:blip r:embed="rId4"/>
          <a:stretch>
            <a:fillRect/>
          </a:stretch>
        </p:blipFill>
        <p:spPr>
          <a:xfrm>
            <a:off x="7158883" y="2626350"/>
            <a:ext cx="703343" cy="703343"/>
          </a:xfrm>
          <a:prstGeom prst="rect">
            <a:avLst/>
          </a:prstGeom>
        </p:spPr>
      </p:pic>
      <p:cxnSp>
        <p:nvCxnSpPr>
          <p:cNvPr id="20" name="Connecteur droit avec flèche 19">
            <a:extLst>
              <a:ext uri="{FF2B5EF4-FFF2-40B4-BE49-F238E27FC236}">
                <a16:creationId xmlns:a16="http://schemas.microsoft.com/office/drawing/2014/main" id="{B729417A-CF73-8044-835A-BCC42A3E5A68}"/>
              </a:ext>
            </a:extLst>
          </p:cNvPr>
          <p:cNvCxnSpPr>
            <a:cxnSpLocks/>
            <a:stCxn id="18" idx="1"/>
            <a:endCxn id="17" idx="0"/>
          </p:cNvCxnSpPr>
          <p:nvPr/>
        </p:nvCxnSpPr>
        <p:spPr>
          <a:xfrm flipH="1">
            <a:off x="6037998" y="1975178"/>
            <a:ext cx="399703" cy="629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F3A4719-F8FC-F15A-7E29-2748A91BDD26}"/>
              </a:ext>
            </a:extLst>
          </p:cNvPr>
          <p:cNvCxnSpPr>
            <a:cxnSpLocks/>
            <a:stCxn id="18" idx="3"/>
            <a:endCxn id="19" idx="0"/>
          </p:cNvCxnSpPr>
          <p:nvPr/>
        </p:nvCxnSpPr>
        <p:spPr>
          <a:xfrm>
            <a:off x="7141044" y="1975178"/>
            <a:ext cx="369511" cy="65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Image 27">
            <a:extLst>
              <a:ext uri="{FF2B5EF4-FFF2-40B4-BE49-F238E27FC236}">
                <a16:creationId xmlns:a16="http://schemas.microsoft.com/office/drawing/2014/main" id="{393CE2C9-1411-0D67-D880-A0F1C20CA2EB}"/>
              </a:ext>
            </a:extLst>
          </p:cNvPr>
          <p:cNvPicPr>
            <a:picLocks noChangeAspect="1"/>
          </p:cNvPicPr>
          <p:nvPr/>
        </p:nvPicPr>
        <p:blipFill>
          <a:blip r:embed="rId3"/>
          <a:stretch>
            <a:fillRect/>
          </a:stretch>
        </p:blipFill>
        <p:spPr>
          <a:xfrm>
            <a:off x="6437701" y="3733442"/>
            <a:ext cx="821351" cy="821351"/>
          </a:xfrm>
          <a:prstGeom prst="rect">
            <a:avLst/>
          </a:prstGeom>
        </p:spPr>
      </p:pic>
      <p:pic>
        <p:nvPicPr>
          <p:cNvPr id="29" name="Image 28">
            <a:extLst>
              <a:ext uri="{FF2B5EF4-FFF2-40B4-BE49-F238E27FC236}">
                <a16:creationId xmlns:a16="http://schemas.microsoft.com/office/drawing/2014/main" id="{2D75D905-1462-7C6D-C588-8F316B5FF696}"/>
              </a:ext>
            </a:extLst>
          </p:cNvPr>
          <p:cNvPicPr>
            <a:picLocks noChangeAspect="1"/>
          </p:cNvPicPr>
          <p:nvPr/>
        </p:nvPicPr>
        <p:blipFill>
          <a:blip r:embed="rId3"/>
          <a:stretch>
            <a:fillRect/>
          </a:stretch>
        </p:blipFill>
        <p:spPr>
          <a:xfrm>
            <a:off x="7763258" y="3703369"/>
            <a:ext cx="821351" cy="821351"/>
          </a:xfrm>
          <a:prstGeom prst="rect">
            <a:avLst/>
          </a:prstGeom>
        </p:spPr>
      </p:pic>
      <p:cxnSp>
        <p:nvCxnSpPr>
          <p:cNvPr id="30" name="Connecteur droit avec flèche 29">
            <a:extLst>
              <a:ext uri="{FF2B5EF4-FFF2-40B4-BE49-F238E27FC236}">
                <a16:creationId xmlns:a16="http://schemas.microsoft.com/office/drawing/2014/main" id="{878EF631-974B-1DB1-4E05-38EA17D4784F}"/>
              </a:ext>
            </a:extLst>
          </p:cNvPr>
          <p:cNvCxnSpPr>
            <a:cxnSpLocks/>
            <a:stCxn id="19" idx="1"/>
            <a:endCxn id="28" idx="0"/>
          </p:cNvCxnSpPr>
          <p:nvPr/>
        </p:nvCxnSpPr>
        <p:spPr>
          <a:xfrm flipH="1">
            <a:off x="6848377" y="2978022"/>
            <a:ext cx="310506" cy="75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0CB11C9-AE20-6F7E-143C-F08970585B55}"/>
              </a:ext>
            </a:extLst>
          </p:cNvPr>
          <p:cNvCxnSpPr>
            <a:cxnSpLocks/>
            <a:stCxn id="19" idx="3"/>
            <a:endCxn id="29" idx="0"/>
          </p:cNvCxnSpPr>
          <p:nvPr/>
        </p:nvCxnSpPr>
        <p:spPr>
          <a:xfrm>
            <a:off x="7862226" y="2978022"/>
            <a:ext cx="311708" cy="72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CB308B-40C9-398B-C354-B8A2B2229963}"/>
              </a:ext>
            </a:extLst>
          </p:cNvPr>
          <p:cNvPicPr>
            <a:picLocks noChangeAspect="1"/>
          </p:cNvPicPr>
          <p:nvPr/>
        </p:nvPicPr>
        <p:blipFill>
          <a:blip r:embed="rId5"/>
          <a:stretch>
            <a:fillRect/>
          </a:stretch>
        </p:blipFill>
        <p:spPr>
          <a:xfrm>
            <a:off x="7241650" y="295440"/>
            <a:ext cx="911546" cy="911546"/>
          </a:xfrm>
          <a:prstGeom prst="rect">
            <a:avLst/>
          </a:prstGeom>
        </p:spPr>
      </p:pic>
      <p:sp>
        <p:nvSpPr>
          <p:cNvPr id="6" name="Google Shape;342;p39">
            <a:extLst>
              <a:ext uri="{FF2B5EF4-FFF2-40B4-BE49-F238E27FC236}">
                <a16:creationId xmlns:a16="http://schemas.microsoft.com/office/drawing/2014/main" id="{E342D73C-5DD7-E266-4BC5-8D69EBFE0CE3}"/>
              </a:ext>
            </a:extLst>
          </p:cNvPr>
          <p:cNvSpPr txBox="1">
            <a:spLocks/>
          </p:cNvSpPr>
          <p:nvPr/>
        </p:nvSpPr>
        <p:spPr>
          <a:xfrm>
            <a:off x="7978235" y="4780248"/>
            <a:ext cx="557390" cy="41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 sz="2000" b="1" dirty="0">
                <a:solidFill>
                  <a:schemeClr val="accent6"/>
                </a:solidFill>
                <a:latin typeface="Sora" panose="020B0604020202020204" charset="0"/>
                <a:cs typeface="Sora" panose="020B0604020202020204" charset="0"/>
              </a:rPr>
              <a:t>09</a:t>
            </a:r>
          </a:p>
        </p:txBody>
      </p:sp>
      <p:sp>
        <p:nvSpPr>
          <p:cNvPr id="8" name="ZoneTexte 10">
            <a:extLst>
              <a:ext uri="{FF2B5EF4-FFF2-40B4-BE49-F238E27FC236}">
                <a16:creationId xmlns:a16="http://schemas.microsoft.com/office/drawing/2014/main" id="{0F233AEE-F4EA-35A7-F1E7-4824F40B5DCE}"/>
              </a:ext>
            </a:extLst>
          </p:cNvPr>
          <p:cNvSpPr txBox="1"/>
          <p:nvPr/>
        </p:nvSpPr>
        <p:spPr>
          <a:xfrm>
            <a:off x="342960" y="228600"/>
            <a:ext cx="2072899" cy="369332"/>
          </a:xfrm>
          <a:prstGeom prst="rect">
            <a:avLst/>
          </a:prstGeom>
          <a:noFill/>
        </p:spPr>
        <p:txBody>
          <a:bodyPr wrap="square">
            <a:spAutoFit/>
          </a:bodyPr>
          <a:lstStyle/>
          <a:p>
            <a:r>
              <a:rPr lang="en" sz="1800" b="1" u="sng" dirty="0">
                <a:solidFill>
                  <a:schemeClr val="dk1"/>
                </a:solidFill>
                <a:latin typeface="Sora"/>
                <a:cs typeface="Sora"/>
                <a:sym typeface="Sora"/>
              </a:rPr>
              <a:t>II- Composite</a:t>
            </a:r>
            <a:endParaRPr lang="fr-FR" sz="1800" b="1" u="sng" dirty="0">
              <a:solidFill>
                <a:schemeClr val="dk1"/>
              </a:solidFill>
              <a:latin typeface="Sora"/>
              <a:cs typeface="Sora"/>
              <a:sym typeface="Sora"/>
            </a:endParaRPr>
          </a:p>
        </p:txBody>
      </p:sp>
      <p:pic>
        <p:nvPicPr>
          <p:cNvPr id="1025" name="Picture 1" descr="User">
            <a:extLst>
              <a:ext uri="{FF2B5EF4-FFF2-40B4-BE49-F238E27FC236}">
                <a16:creationId xmlns:a16="http://schemas.microsoft.com/office/drawing/2014/main" id="{45AF37BE-BB2A-FF66-59BE-2F54A0C63A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4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World Day Against the Death Penalty by Slidesgo">
  <a:themeElements>
    <a:clrScheme name="Simple Light">
      <a:dk1>
        <a:srgbClr val="1B1E2E"/>
      </a:dk1>
      <a:lt1>
        <a:srgbClr val="E5E4E9"/>
      </a:lt1>
      <a:dk2>
        <a:srgbClr val="9AA0AC"/>
      </a:dk2>
      <a:lt2>
        <a:srgbClr val="95AACB"/>
      </a:lt2>
      <a:accent1>
        <a:srgbClr val="596F91"/>
      </a:accent1>
      <a:accent2>
        <a:srgbClr val="30394A"/>
      </a:accent2>
      <a:accent3>
        <a:srgbClr val="4D191C"/>
      </a:accent3>
      <a:accent4>
        <a:srgbClr val="7C3F43"/>
      </a:accent4>
      <a:accent5>
        <a:srgbClr val="FFFFFF"/>
      </a:accent5>
      <a:accent6>
        <a:srgbClr val="FFFFFF"/>
      </a:accent6>
      <a:hlink>
        <a:srgbClr val="1B1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4367</TotalTime>
  <Words>1092</Words>
  <Application>Microsoft Office PowerPoint</Application>
  <PresentationFormat>On-screen Show (16:9)</PresentationFormat>
  <Paragraphs>179</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DM Sans</vt:lpstr>
      <vt:lpstr>Sora</vt:lpstr>
      <vt:lpstr>Catamaran</vt:lpstr>
      <vt:lpstr>Libre Franklin Medium</vt:lpstr>
      <vt:lpstr>Arial</vt:lpstr>
      <vt:lpstr>Wingdings</vt:lpstr>
      <vt:lpstr>Nunito Light</vt:lpstr>
      <vt:lpstr>World Day Against the Death Penalty by Slidesgo</vt:lpstr>
      <vt:lpstr>PowerPoint Presentation</vt:lpstr>
      <vt:lpstr>Plan</vt:lpstr>
      <vt:lpstr>Introduction</vt:lpstr>
      <vt:lpstr>PowerPoint Presentation</vt:lpstr>
      <vt:lpstr>PowerPoint Presentation</vt:lpstr>
      <vt:lpstr>PowerPoint Presentation</vt:lpstr>
      <vt:lpstr>Composite</vt:lpstr>
      <vt:lpstr>PowerPoint Presentation</vt:lpstr>
      <vt:lpstr>PowerPoint Presentation</vt:lpstr>
      <vt:lpstr>PowerPoint Presentation</vt:lpstr>
      <vt:lpstr>PowerPoint Presentation</vt:lpstr>
      <vt:lpstr>Manipulation en  JAVA</vt:lpstr>
      <vt:lpstr>PowerPoint Presentation</vt:lpstr>
      <vt:lpstr>PowerPoint Presentation</vt:lpstr>
      <vt:lpstr>PowerPoint Presentation</vt:lpstr>
      <vt:lpstr>Avantages et limitations</vt:lpstr>
      <vt:lpstr>PowerPoint Presentation</vt:lpstr>
      <vt:lpstr>Chaîne de responsabilités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dell</dc:creator>
  <cp:lastModifiedBy>Yahya LEMKHARBECH</cp:lastModifiedBy>
  <cp:revision>29</cp:revision>
  <dcterms:modified xsi:type="dcterms:W3CDTF">2023-12-19T15:14:09Z</dcterms:modified>
</cp:coreProperties>
</file>